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36"/>
  </p:notesMasterIdLst>
  <p:sldIdLst>
    <p:sldId id="404" r:id="rId2"/>
    <p:sldId id="387" r:id="rId3"/>
    <p:sldId id="363" r:id="rId4"/>
    <p:sldId id="364" r:id="rId5"/>
    <p:sldId id="365" r:id="rId6"/>
    <p:sldId id="366" r:id="rId7"/>
    <p:sldId id="367" r:id="rId8"/>
    <p:sldId id="408" r:id="rId9"/>
    <p:sldId id="430" r:id="rId10"/>
    <p:sldId id="429" r:id="rId11"/>
    <p:sldId id="415" r:id="rId12"/>
    <p:sldId id="399" r:id="rId13"/>
    <p:sldId id="369" r:id="rId14"/>
    <p:sldId id="370" r:id="rId15"/>
    <p:sldId id="435" r:id="rId16"/>
    <p:sldId id="371" r:id="rId17"/>
    <p:sldId id="372" r:id="rId18"/>
    <p:sldId id="434" r:id="rId19"/>
    <p:sldId id="373" r:id="rId20"/>
    <p:sldId id="424" r:id="rId21"/>
    <p:sldId id="428" r:id="rId22"/>
    <p:sldId id="374" r:id="rId23"/>
    <p:sldId id="382" r:id="rId24"/>
    <p:sldId id="383" r:id="rId25"/>
    <p:sldId id="394" r:id="rId26"/>
    <p:sldId id="432" r:id="rId27"/>
    <p:sldId id="395" r:id="rId28"/>
    <p:sldId id="416" r:id="rId29"/>
    <p:sldId id="431" r:id="rId30"/>
    <p:sldId id="417" r:id="rId31"/>
    <p:sldId id="398" r:id="rId32"/>
    <p:sldId id="422" r:id="rId33"/>
    <p:sldId id="423" r:id="rId34"/>
    <p:sldId id="405" r:id="rId35"/>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9" charset="0"/>
        <a:ea typeface="+mn-ea"/>
        <a:cs typeface="+mn-cs"/>
      </a:defRPr>
    </a:lvl1pPr>
    <a:lvl2pPr marL="457200" algn="l" rtl="0" fontAlgn="base">
      <a:spcBef>
        <a:spcPct val="0"/>
      </a:spcBef>
      <a:spcAft>
        <a:spcPct val="0"/>
      </a:spcAft>
      <a:defRPr kern="1200">
        <a:solidFill>
          <a:schemeClr val="tx1"/>
        </a:solidFill>
        <a:latin typeface="Arial" pitchFamily="-109" charset="0"/>
        <a:ea typeface="+mn-ea"/>
        <a:cs typeface="+mn-cs"/>
      </a:defRPr>
    </a:lvl2pPr>
    <a:lvl3pPr marL="914400" algn="l" rtl="0" fontAlgn="base">
      <a:spcBef>
        <a:spcPct val="0"/>
      </a:spcBef>
      <a:spcAft>
        <a:spcPct val="0"/>
      </a:spcAft>
      <a:defRPr kern="1200">
        <a:solidFill>
          <a:schemeClr val="tx1"/>
        </a:solidFill>
        <a:latin typeface="Arial" pitchFamily="-109" charset="0"/>
        <a:ea typeface="+mn-ea"/>
        <a:cs typeface="+mn-cs"/>
      </a:defRPr>
    </a:lvl3pPr>
    <a:lvl4pPr marL="1371600" algn="l" rtl="0" fontAlgn="base">
      <a:spcBef>
        <a:spcPct val="0"/>
      </a:spcBef>
      <a:spcAft>
        <a:spcPct val="0"/>
      </a:spcAft>
      <a:defRPr kern="1200">
        <a:solidFill>
          <a:schemeClr val="tx1"/>
        </a:solidFill>
        <a:latin typeface="Arial" pitchFamily="-109" charset="0"/>
        <a:ea typeface="+mn-ea"/>
        <a:cs typeface="+mn-cs"/>
      </a:defRPr>
    </a:lvl4pPr>
    <a:lvl5pPr marL="1828800" algn="l" rtl="0" fontAlgn="base">
      <a:spcBef>
        <a:spcPct val="0"/>
      </a:spcBef>
      <a:spcAft>
        <a:spcPct val="0"/>
      </a:spcAft>
      <a:defRPr kern="1200">
        <a:solidFill>
          <a:schemeClr val="tx1"/>
        </a:solidFill>
        <a:latin typeface="Arial" pitchFamily="-109" charset="0"/>
        <a:ea typeface="+mn-ea"/>
        <a:cs typeface="+mn-cs"/>
      </a:defRPr>
    </a:lvl5pPr>
    <a:lvl6pPr marL="2286000" algn="l" defTabSz="457200" rtl="0" eaLnBrk="1" latinLnBrk="0" hangingPunct="1">
      <a:defRPr kern="1200">
        <a:solidFill>
          <a:schemeClr val="tx1"/>
        </a:solidFill>
        <a:latin typeface="Arial" pitchFamily="-109" charset="0"/>
        <a:ea typeface="+mn-ea"/>
        <a:cs typeface="+mn-cs"/>
      </a:defRPr>
    </a:lvl6pPr>
    <a:lvl7pPr marL="2743200" algn="l" defTabSz="457200" rtl="0" eaLnBrk="1" latinLnBrk="0" hangingPunct="1">
      <a:defRPr kern="1200">
        <a:solidFill>
          <a:schemeClr val="tx1"/>
        </a:solidFill>
        <a:latin typeface="Arial" pitchFamily="-109" charset="0"/>
        <a:ea typeface="+mn-ea"/>
        <a:cs typeface="+mn-cs"/>
      </a:defRPr>
    </a:lvl7pPr>
    <a:lvl8pPr marL="3200400" algn="l" defTabSz="457200" rtl="0" eaLnBrk="1" latinLnBrk="0" hangingPunct="1">
      <a:defRPr kern="1200">
        <a:solidFill>
          <a:schemeClr val="tx1"/>
        </a:solidFill>
        <a:latin typeface="Arial" pitchFamily="-109" charset="0"/>
        <a:ea typeface="+mn-ea"/>
        <a:cs typeface="+mn-cs"/>
      </a:defRPr>
    </a:lvl8pPr>
    <a:lvl9pPr marL="3657600" algn="l" defTabSz="457200" rtl="0" eaLnBrk="1" latinLnBrk="0" hangingPunct="1">
      <a:defRPr kern="1200">
        <a:solidFill>
          <a:schemeClr val="tx1"/>
        </a:solidFill>
        <a:latin typeface="Arial" pitchFamily="-10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917" autoAdjust="0"/>
    <p:restoredTop sz="72053" autoAdjust="0"/>
  </p:normalViewPr>
  <p:slideViewPr>
    <p:cSldViewPr>
      <p:cViewPr varScale="1">
        <p:scale>
          <a:sx n="79" d="100"/>
          <a:sy n="79" d="100"/>
        </p:scale>
        <p:origin x="212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676947-F161-7542-B30F-8D249BB95649}"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F0AA7D3-BD62-0E48-A792-5A662CC5D701}">
      <dgm:prSet phldrT="[Text]"/>
      <dgm:spPr/>
      <dgm:t>
        <a:bodyPr/>
        <a:lstStyle/>
        <a:p>
          <a:r>
            <a:rPr lang="en-US" dirty="0">
              <a:latin typeface="+mj-lt"/>
            </a:rPr>
            <a:t>D</a:t>
          </a:r>
          <a:r>
            <a:rPr lang="en-US" dirty="0">
              <a:latin typeface="+mj-lt"/>
              <a:ea typeface="+mn-ea"/>
              <a:cs typeface="+mn-cs"/>
            </a:rPr>
            <a:t>atabase management system (DBMS)</a:t>
          </a:r>
          <a:endParaRPr lang="en-US" dirty="0">
            <a:latin typeface="+mj-lt"/>
          </a:endParaRPr>
        </a:p>
      </dgm:t>
    </dgm:pt>
    <dgm:pt modelId="{561906E6-2DF5-214C-B250-F52B4D78A433}" type="parTrans" cxnId="{094F8C80-4F9D-9141-A1A2-3F16BFE8E92A}">
      <dgm:prSet/>
      <dgm:spPr/>
      <dgm:t>
        <a:bodyPr/>
        <a:lstStyle/>
        <a:p>
          <a:endParaRPr lang="en-US"/>
        </a:p>
      </dgm:t>
    </dgm:pt>
    <dgm:pt modelId="{F2606400-A3D7-8B49-8472-301E5153E25E}" type="sibTrans" cxnId="{094F8C80-4F9D-9141-A1A2-3F16BFE8E92A}">
      <dgm:prSet/>
      <dgm:spPr/>
      <dgm:t>
        <a:bodyPr/>
        <a:lstStyle/>
        <a:p>
          <a:endParaRPr lang="en-US"/>
        </a:p>
      </dgm:t>
    </dgm:pt>
    <dgm:pt modelId="{87AC066D-44C6-1B43-8284-E2F12D3817BB}">
      <dgm:prSet/>
      <dgm:spPr/>
      <dgm:t>
        <a:bodyPr/>
        <a:lstStyle/>
        <a:p>
          <a:r>
            <a:rPr lang="en-US" dirty="0">
              <a:latin typeface="+mj-lt"/>
            </a:rPr>
            <a:t>S</a:t>
          </a:r>
          <a:r>
            <a:rPr lang="en-US" dirty="0">
              <a:latin typeface="+mj-lt"/>
              <a:ea typeface="+mn-ea"/>
            </a:rPr>
            <a:t>uite of programs for constructing and maintaining the database</a:t>
          </a:r>
        </a:p>
      </dgm:t>
    </dgm:pt>
    <dgm:pt modelId="{1EEAFFC9-EDFC-4540-8816-D030D1E4E65D}" type="parTrans" cxnId="{BDF9D263-285C-9E4D-B976-879B5EF8F2A3}">
      <dgm:prSet/>
      <dgm:spPr/>
      <dgm:t>
        <a:bodyPr/>
        <a:lstStyle/>
        <a:p>
          <a:endParaRPr lang="en-US"/>
        </a:p>
      </dgm:t>
    </dgm:pt>
    <dgm:pt modelId="{2FF38173-8318-2A4F-BCA4-9F3B406B8BF9}" type="sibTrans" cxnId="{BDF9D263-285C-9E4D-B976-879B5EF8F2A3}">
      <dgm:prSet/>
      <dgm:spPr/>
      <dgm:t>
        <a:bodyPr/>
        <a:lstStyle/>
        <a:p>
          <a:endParaRPr lang="en-US"/>
        </a:p>
      </dgm:t>
    </dgm:pt>
    <dgm:pt modelId="{94F49E41-03FC-9E43-95C0-C1806F09893E}">
      <dgm:prSet/>
      <dgm:spPr/>
      <dgm:t>
        <a:bodyPr/>
        <a:lstStyle/>
        <a:p>
          <a:r>
            <a:rPr lang="en-US" altLang="zh-CN" dirty="0">
              <a:latin typeface="+mj-lt"/>
              <a:ea typeface="+mn-ea"/>
            </a:rPr>
            <a:t>SQL (Structured </a:t>
          </a:r>
          <a:r>
            <a:rPr lang="en-US" dirty="0">
              <a:latin typeface="+mj-lt"/>
              <a:ea typeface="+mn-ea"/>
            </a:rPr>
            <a:t>Query language) provides a uniform interface to the database</a:t>
          </a:r>
        </a:p>
      </dgm:t>
    </dgm:pt>
    <dgm:pt modelId="{C8480A74-99E2-2B42-B2AB-FA8188F482F9}" type="parTrans" cxnId="{C469F6A0-B37F-8644-8586-025A289A983D}">
      <dgm:prSet/>
      <dgm:spPr/>
      <dgm:t>
        <a:bodyPr/>
        <a:lstStyle/>
        <a:p>
          <a:endParaRPr lang="en-US"/>
        </a:p>
      </dgm:t>
    </dgm:pt>
    <dgm:pt modelId="{0799FA2D-67C8-B74B-9AFF-FB2EC8199BC9}" type="sibTrans" cxnId="{C469F6A0-B37F-8644-8586-025A289A983D}">
      <dgm:prSet/>
      <dgm:spPr/>
      <dgm:t>
        <a:bodyPr/>
        <a:lstStyle/>
        <a:p>
          <a:endParaRPr lang="en-US"/>
        </a:p>
      </dgm:t>
    </dgm:pt>
    <dgm:pt modelId="{4BD554FD-5624-D540-9D0B-15CE56AB3AEC}" type="pres">
      <dgm:prSet presAssocID="{D8676947-F161-7542-B30F-8D249BB95649}" presName="Name0" presStyleCnt="0">
        <dgm:presLayoutVars>
          <dgm:dir/>
          <dgm:animLvl val="lvl"/>
          <dgm:resizeHandles val="exact"/>
        </dgm:presLayoutVars>
      </dgm:prSet>
      <dgm:spPr/>
    </dgm:pt>
    <dgm:pt modelId="{592666C3-9DC5-AE4A-A7B5-9EA0A106C73E}" type="pres">
      <dgm:prSet presAssocID="{BF0AA7D3-BD62-0E48-A792-5A662CC5D701}" presName="composite" presStyleCnt="0"/>
      <dgm:spPr/>
    </dgm:pt>
    <dgm:pt modelId="{C47B15C8-A880-7648-A14E-9CF40B4018BE}" type="pres">
      <dgm:prSet presAssocID="{BF0AA7D3-BD62-0E48-A792-5A662CC5D701}" presName="parTx" presStyleLbl="alignNode1" presStyleIdx="0" presStyleCnt="1">
        <dgm:presLayoutVars>
          <dgm:chMax val="0"/>
          <dgm:chPref val="0"/>
          <dgm:bulletEnabled val="1"/>
        </dgm:presLayoutVars>
      </dgm:prSet>
      <dgm:spPr/>
    </dgm:pt>
    <dgm:pt modelId="{F9ADF569-AC0A-C44F-8A4D-F54EE5B06548}" type="pres">
      <dgm:prSet presAssocID="{BF0AA7D3-BD62-0E48-A792-5A662CC5D701}" presName="desTx" presStyleLbl="alignAccFollowNode1" presStyleIdx="0" presStyleCnt="1">
        <dgm:presLayoutVars>
          <dgm:bulletEnabled val="1"/>
        </dgm:presLayoutVars>
      </dgm:prSet>
      <dgm:spPr/>
    </dgm:pt>
  </dgm:ptLst>
  <dgm:cxnLst>
    <dgm:cxn modelId="{BE72F22C-D732-C54C-BAA3-C848300FF89C}" type="presOf" srcId="{87AC066D-44C6-1B43-8284-E2F12D3817BB}" destId="{F9ADF569-AC0A-C44F-8A4D-F54EE5B06548}" srcOrd="0" destOrd="0" presId="urn:microsoft.com/office/officeart/2005/8/layout/hList1"/>
    <dgm:cxn modelId="{BDF9D263-285C-9E4D-B976-879B5EF8F2A3}" srcId="{BF0AA7D3-BD62-0E48-A792-5A662CC5D701}" destId="{87AC066D-44C6-1B43-8284-E2F12D3817BB}" srcOrd="0" destOrd="0" parTransId="{1EEAFFC9-EDFC-4540-8816-D030D1E4E65D}" sibTransId="{2FF38173-8318-2A4F-BCA4-9F3B406B8BF9}"/>
    <dgm:cxn modelId="{6E680154-9150-A846-896E-99117B1F312B}" type="presOf" srcId="{BF0AA7D3-BD62-0E48-A792-5A662CC5D701}" destId="{C47B15C8-A880-7648-A14E-9CF40B4018BE}" srcOrd="0" destOrd="0" presId="urn:microsoft.com/office/officeart/2005/8/layout/hList1"/>
    <dgm:cxn modelId="{094F8C80-4F9D-9141-A1A2-3F16BFE8E92A}" srcId="{D8676947-F161-7542-B30F-8D249BB95649}" destId="{BF0AA7D3-BD62-0E48-A792-5A662CC5D701}" srcOrd="0" destOrd="0" parTransId="{561906E6-2DF5-214C-B250-F52B4D78A433}" sibTransId="{F2606400-A3D7-8B49-8472-301E5153E25E}"/>
    <dgm:cxn modelId="{C469F6A0-B37F-8644-8586-025A289A983D}" srcId="{BF0AA7D3-BD62-0E48-A792-5A662CC5D701}" destId="{94F49E41-03FC-9E43-95C0-C1806F09893E}" srcOrd="1" destOrd="0" parTransId="{C8480A74-99E2-2B42-B2AB-FA8188F482F9}" sibTransId="{0799FA2D-67C8-B74B-9AFF-FB2EC8199BC9}"/>
    <dgm:cxn modelId="{4D60DCAE-D4E1-4B46-8635-974A73025942}" type="presOf" srcId="{D8676947-F161-7542-B30F-8D249BB95649}" destId="{4BD554FD-5624-D540-9D0B-15CE56AB3AEC}" srcOrd="0" destOrd="0" presId="urn:microsoft.com/office/officeart/2005/8/layout/hList1"/>
    <dgm:cxn modelId="{A0BA7EC5-13DF-F844-A954-F202058302DE}" type="presOf" srcId="{94F49E41-03FC-9E43-95C0-C1806F09893E}" destId="{F9ADF569-AC0A-C44F-8A4D-F54EE5B06548}" srcOrd="0" destOrd="1" presId="urn:microsoft.com/office/officeart/2005/8/layout/hList1"/>
    <dgm:cxn modelId="{46808064-9E17-014A-9F5A-2DDC862197A8}" type="presParOf" srcId="{4BD554FD-5624-D540-9D0B-15CE56AB3AEC}" destId="{592666C3-9DC5-AE4A-A7B5-9EA0A106C73E}" srcOrd="0" destOrd="0" presId="urn:microsoft.com/office/officeart/2005/8/layout/hList1"/>
    <dgm:cxn modelId="{3829B52E-47B8-8345-8BC8-A2F1AF513838}" type="presParOf" srcId="{592666C3-9DC5-AE4A-A7B5-9EA0A106C73E}" destId="{C47B15C8-A880-7648-A14E-9CF40B4018BE}" srcOrd="0" destOrd="0" presId="urn:microsoft.com/office/officeart/2005/8/layout/hList1"/>
    <dgm:cxn modelId="{4CB7B02C-56D8-6D4D-90D8-B8D4434AAD8F}" type="presParOf" srcId="{592666C3-9DC5-AE4A-A7B5-9EA0A106C73E}" destId="{F9ADF569-AC0A-C44F-8A4D-F54EE5B06548}"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835133-D638-7C4C-82A1-FAC2394A3E8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960F390D-81EA-1B41-975E-5C6B396AA633}">
      <dgm:prSet phldrT="[Text]"/>
      <dgm:spPr>
        <a:solidFill>
          <a:schemeClr val="tx2">
            <a:lumMod val="90000"/>
          </a:schemeClr>
        </a:solidFill>
        <a:ln w="22225">
          <a:solidFill>
            <a:schemeClr val="tx1"/>
          </a:solidFill>
        </a:ln>
      </dgm:spPr>
      <dgm:t>
        <a:bodyPr/>
        <a:lstStyle/>
        <a:p>
          <a:r>
            <a:rPr lang="en-US" dirty="0">
              <a:solidFill>
                <a:schemeClr val="bg1"/>
              </a:solidFill>
              <a:effectLst>
                <a:outerShdw blurRad="28575" dist="25400" dir="2700000" algn="tl">
                  <a:schemeClr val="accent1"/>
                </a:outerShdw>
              </a:effectLst>
            </a:rPr>
            <a:t>Primary key</a:t>
          </a:r>
        </a:p>
      </dgm:t>
    </dgm:pt>
    <dgm:pt modelId="{74B8D275-1E17-FD4C-814C-3347AF1877DF}" type="parTrans" cxnId="{9B3416D1-1578-114D-8547-7C210DC07B55}">
      <dgm:prSet/>
      <dgm:spPr/>
      <dgm:t>
        <a:bodyPr/>
        <a:lstStyle/>
        <a:p>
          <a:endParaRPr lang="en-US"/>
        </a:p>
      </dgm:t>
    </dgm:pt>
    <dgm:pt modelId="{A1E1F4CE-2043-E241-BEC9-1236E9B85CB0}" type="sibTrans" cxnId="{9B3416D1-1578-114D-8547-7C210DC07B55}">
      <dgm:prSet/>
      <dgm:spPr/>
      <dgm:t>
        <a:bodyPr/>
        <a:lstStyle/>
        <a:p>
          <a:endParaRPr lang="en-US"/>
        </a:p>
      </dgm:t>
    </dgm:pt>
    <dgm:pt modelId="{EF9B3BB3-B38C-6344-831A-2406473EBB4E}">
      <dgm:prSet custT="1"/>
      <dgm:spPr/>
      <dgm:t>
        <a:bodyPr/>
        <a:lstStyle/>
        <a:p>
          <a:r>
            <a:rPr lang="en-US" sz="2000" dirty="0">
              <a:effectLst/>
            </a:rPr>
            <a:t>Uniquely identifies a row</a:t>
          </a:r>
        </a:p>
      </dgm:t>
    </dgm:pt>
    <dgm:pt modelId="{6A63971D-508F-6F40-9D2F-8E7B6E1C97E7}" type="parTrans" cxnId="{3941F270-D771-6149-A047-E7C95B3F99C0}">
      <dgm:prSet/>
      <dgm:spPr/>
      <dgm:t>
        <a:bodyPr/>
        <a:lstStyle/>
        <a:p>
          <a:endParaRPr lang="en-US"/>
        </a:p>
      </dgm:t>
    </dgm:pt>
    <dgm:pt modelId="{EB2408E5-286D-2D46-895C-0784FBA931F5}" type="sibTrans" cxnId="{3941F270-D771-6149-A047-E7C95B3F99C0}">
      <dgm:prSet/>
      <dgm:spPr/>
      <dgm:t>
        <a:bodyPr/>
        <a:lstStyle/>
        <a:p>
          <a:endParaRPr lang="en-US"/>
        </a:p>
      </dgm:t>
    </dgm:pt>
    <dgm:pt modelId="{FEE7987C-C3D3-534F-9A41-A79AA57ADF81}">
      <dgm:prSet/>
      <dgm:spPr>
        <a:solidFill>
          <a:schemeClr val="tx2">
            <a:lumMod val="90000"/>
          </a:schemeClr>
        </a:solidFill>
        <a:ln w="22225">
          <a:solidFill>
            <a:schemeClr val="tx1"/>
          </a:solidFill>
        </a:ln>
      </dgm:spPr>
      <dgm:t>
        <a:bodyPr/>
        <a:lstStyle/>
        <a:p>
          <a:r>
            <a:rPr lang="en-US" dirty="0">
              <a:solidFill>
                <a:schemeClr val="bg1"/>
              </a:solidFill>
              <a:effectLst>
                <a:outerShdw blurRad="28575" dist="25400" dir="2700000" algn="tl">
                  <a:schemeClr val="accent1"/>
                </a:outerShdw>
              </a:effectLst>
            </a:rPr>
            <a:t>Foreign key</a:t>
          </a:r>
        </a:p>
      </dgm:t>
    </dgm:pt>
    <dgm:pt modelId="{1A46FF6C-FF52-4B47-9351-28D86502DBB5}" type="parTrans" cxnId="{448E861B-F25A-6E45-8D41-983E692F4AD2}">
      <dgm:prSet/>
      <dgm:spPr/>
      <dgm:t>
        <a:bodyPr/>
        <a:lstStyle/>
        <a:p>
          <a:endParaRPr lang="en-US"/>
        </a:p>
      </dgm:t>
    </dgm:pt>
    <dgm:pt modelId="{08680945-1699-A440-970F-3B94C1FC6B46}" type="sibTrans" cxnId="{448E861B-F25A-6E45-8D41-983E692F4AD2}">
      <dgm:prSet/>
      <dgm:spPr/>
      <dgm:t>
        <a:bodyPr/>
        <a:lstStyle/>
        <a:p>
          <a:endParaRPr lang="en-US"/>
        </a:p>
      </dgm:t>
    </dgm:pt>
    <dgm:pt modelId="{49307335-3BB3-F64A-8AEB-6EC1950CFF51}">
      <dgm:prSet custT="1"/>
      <dgm:spPr/>
      <dgm:t>
        <a:bodyPr/>
        <a:lstStyle/>
        <a:p>
          <a:r>
            <a:rPr lang="en-US" sz="2000" dirty="0">
              <a:effectLst/>
            </a:rPr>
            <a:t>Links one table to attributes in another</a:t>
          </a:r>
        </a:p>
      </dgm:t>
    </dgm:pt>
    <dgm:pt modelId="{81985D14-D57F-B646-B520-143E236C02F5}" type="parTrans" cxnId="{0CF3942B-E78E-4040-B249-DC807BF366A0}">
      <dgm:prSet/>
      <dgm:spPr/>
      <dgm:t>
        <a:bodyPr/>
        <a:lstStyle/>
        <a:p>
          <a:endParaRPr lang="en-US"/>
        </a:p>
      </dgm:t>
    </dgm:pt>
    <dgm:pt modelId="{130B7B32-7051-E046-971B-58503982C1EA}" type="sibTrans" cxnId="{0CF3942B-E78E-4040-B249-DC807BF366A0}">
      <dgm:prSet/>
      <dgm:spPr/>
      <dgm:t>
        <a:bodyPr/>
        <a:lstStyle/>
        <a:p>
          <a:endParaRPr lang="en-US"/>
        </a:p>
      </dgm:t>
    </dgm:pt>
    <dgm:pt modelId="{623B05B2-1965-A44C-B5FB-1C8235B2B6E9}">
      <dgm:prSet/>
      <dgm:spPr>
        <a:solidFill>
          <a:schemeClr val="tx2">
            <a:lumMod val="90000"/>
          </a:schemeClr>
        </a:solidFill>
        <a:ln w="22225">
          <a:solidFill>
            <a:schemeClr val="tx1"/>
          </a:solidFill>
        </a:ln>
      </dgm:spPr>
      <dgm:t>
        <a:bodyPr/>
        <a:lstStyle/>
        <a:p>
          <a:r>
            <a:rPr lang="en-US" dirty="0">
              <a:solidFill>
                <a:schemeClr val="bg1"/>
              </a:solidFill>
              <a:effectLst>
                <a:outerShdw blurRad="28575" dist="25400" dir="2700000" algn="tl">
                  <a:schemeClr val="accent1"/>
                </a:outerShdw>
              </a:effectLst>
            </a:rPr>
            <a:t>View/virtual table</a:t>
          </a:r>
        </a:p>
      </dgm:t>
    </dgm:pt>
    <dgm:pt modelId="{A2E0D334-3F66-5E42-891D-5440ABA8881C}" type="parTrans" cxnId="{AD2C400F-7A56-6C4C-841B-63D2F2685C25}">
      <dgm:prSet/>
      <dgm:spPr/>
      <dgm:t>
        <a:bodyPr/>
        <a:lstStyle/>
        <a:p>
          <a:endParaRPr lang="en-US"/>
        </a:p>
      </dgm:t>
    </dgm:pt>
    <dgm:pt modelId="{B17BB5AB-0A02-B146-83CA-A3B7ADA017CC}" type="sibTrans" cxnId="{AD2C400F-7A56-6C4C-841B-63D2F2685C25}">
      <dgm:prSet/>
      <dgm:spPr/>
      <dgm:t>
        <a:bodyPr/>
        <a:lstStyle/>
        <a:p>
          <a:endParaRPr lang="en-US"/>
        </a:p>
      </dgm:t>
    </dgm:pt>
    <dgm:pt modelId="{DB132CB8-B245-E142-841A-6DDC26E12CD2}">
      <dgm:prSet custT="1"/>
      <dgm:spPr/>
      <dgm:t>
        <a:bodyPr/>
        <a:lstStyle/>
        <a:p>
          <a:r>
            <a:rPr lang="en-US" sz="2000" dirty="0">
              <a:effectLst/>
            </a:rPr>
            <a:t>Result of a query that returns selected rows and columns from one or more tables</a:t>
          </a:r>
        </a:p>
      </dgm:t>
    </dgm:pt>
    <dgm:pt modelId="{D366AB67-E47C-1047-858E-C45E4B047595}" type="parTrans" cxnId="{350F593B-25CE-5646-9557-6F258F73FB8C}">
      <dgm:prSet/>
      <dgm:spPr/>
      <dgm:t>
        <a:bodyPr/>
        <a:lstStyle/>
        <a:p>
          <a:endParaRPr lang="en-US"/>
        </a:p>
      </dgm:t>
    </dgm:pt>
    <dgm:pt modelId="{D3BE2B99-6F50-C24A-BC08-EC5A403639FB}" type="sibTrans" cxnId="{350F593B-25CE-5646-9557-6F258F73FB8C}">
      <dgm:prSet/>
      <dgm:spPr/>
      <dgm:t>
        <a:bodyPr/>
        <a:lstStyle/>
        <a:p>
          <a:endParaRPr lang="en-US"/>
        </a:p>
      </dgm:t>
    </dgm:pt>
    <dgm:pt modelId="{764867A2-C7C0-444A-B418-6D0874F34E3D}">
      <dgm:prSet custT="1"/>
      <dgm:spPr/>
      <dgm:t>
        <a:bodyPr/>
        <a:lstStyle/>
        <a:p>
          <a:r>
            <a:rPr lang="en-US" sz="2000" dirty="0">
              <a:effectLst/>
            </a:rPr>
            <a:t>Consists of one or more column names</a:t>
          </a:r>
        </a:p>
      </dgm:t>
    </dgm:pt>
    <dgm:pt modelId="{48D79783-9B7E-CD4B-A949-D88149F866AF}" type="parTrans" cxnId="{75AC7C81-18D5-ED43-9B02-B161A20972BE}">
      <dgm:prSet/>
      <dgm:spPr/>
      <dgm:t>
        <a:bodyPr/>
        <a:lstStyle/>
        <a:p>
          <a:endParaRPr lang="en-US"/>
        </a:p>
      </dgm:t>
    </dgm:pt>
    <dgm:pt modelId="{A31F3B1C-111D-8F4B-8F95-5536FFB4C7F0}" type="sibTrans" cxnId="{75AC7C81-18D5-ED43-9B02-B161A20972BE}">
      <dgm:prSet/>
      <dgm:spPr/>
      <dgm:t>
        <a:bodyPr/>
        <a:lstStyle/>
        <a:p>
          <a:endParaRPr lang="en-US"/>
        </a:p>
      </dgm:t>
    </dgm:pt>
    <dgm:pt modelId="{307C79E0-42B7-F74F-9E66-B6B0FC3F4296}" type="pres">
      <dgm:prSet presAssocID="{26835133-D638-7C4C-82A1-FAC2394A3E88}" presName="linear" presStyleCnt="0">
        <dgm:presLayoutVars>
          <dgm:animLvl val="lvl"/>
          <dgm:resizeHandles val="exact"/>
        </dgm:presLayoutVars>
      </dgm:prSet>
      <dgm:spPr/>
    </dgm:pt>
    <dgm:pt modelId="{7F8AABD5-70D7-0449-A833-AAE022172B59}" type="pres">
      <dgm:prSet presAssocID="{960F390D-81EA-1B41-975E-5C6B396AA633}" presName="parentText" presStyleLbl="node1" presStyleIdx="0" presStyleCnt="3" custScaleY="54074">
        <dgm:presLayoutVars>
          <dgm:chMax val="0"/>
          <dgm:bulletEnabled val="1"/>
        </dgm:presLayoutVars>
      </dgm:prSet>
      <dgm:spPr/>
    </dgm:pt>
    <dgm:pt modelId="{2698CA58-DBB7-CE4A-B811-ED328DB49D78}" type="pres">
      <dgm:prSet presAssocID="{960F390D-81EA-1B41-975E-5C6B396AA633}" presName="childText" presStyleLbl="revTx" presStyleIdx="0" presStyleCnt="3">
        <dgm:presLayoutVars>
          <dgm:bulletEnabled val="1"/>
        </dgm:presLayoutVars>
      </dgm:prSet>
      <dgm:spPr/>
    </dgm:pt>
    <dgm:pt modelId="{11D4B9BA-90AF-7F43-B176-598D9E9C40F0}" type="pres">
      <dgm:prSet presAssocID="{FEE7987C-C3D3-534F-9A41-A79AA57ADF81}" presName="parentText" presStyleLbl="node1" presStyleIdx="1" presStyleCnt="3" custScaleY="54074">
        <dgm:presLayoutVars>
          <dgm:chMax val="0"/>
          <dgm:bulletEnabled val="1"/>
        </dgm:presLayoutVars>
      </dgm:prSet>
      <dgm:spPr/>
    </dgm:pt>
    <dgm:pt modelId="{D3B1E4CC-71FD-2E43-8C89-826A679F746C}" type="pres">
      <dgm:prSet presAssocID="{FEE7987C-C3D3-534F-9A41-A79AA57ADF81}" presName="childText" presStyleLbl="revTx" presStyleIdx="1" presStyleCnt="3">
        <dgm:presLayoutVars>
          <dgm:bulletEnabled val="1"/>
        </dgm:presLayoutVars>
      </dgm:prSet>
      <dgm:spPr/>
    </dgm:pt>
    <dgm:pt modelId="{11D580D0-2036-634B-94B0-3A6776F9DBF8}" type="pres">
      <dgm:prSet presAssocID="{623B05B2-1965-A44C-B5FB-1C8235B2B6E9}" presName="parentText" presStyleLbl="node1" presStyleIdx="2" presStyleCnt="3" custScaleY="54074" custLinFactNeighborX="2899" custLinFactNeighborY="-27471">
        <dgm:presLayoutVars>
          <dgm:chMax val="0"/>
          <dgm:bulletEnabled val="1"/>
        </dgm:presLayoutVars>
      </dgm:prSet>
      <dgm:spPr/>
    </dgm:pt>
    <dgm:pt modelId="{78747EB1-0FC1-0A41-86EE-4263DAF13026}" type="pres">
      <dgm:prSet presAssocID="{623B05B2-1965-A44C-B5FB-1C8235B2B6E9}" presName="childText" presStyleLbl="revTx" presStyleIdx="2" presStyleCnt="3" custLinFactNeighborY="-17986">
        <dgm:presLayoutVars>
          <dgm:bulletEnabled val="1"/>
        </dgm:presLayoutVars>
      </dgm:prSet>
      <dgm:spPr/>
    </dgm:pt>
  </dgm:ptLst>
  <dgm:cxnLst>
    <dgm:cxn modelId="{44CAFD02-78FE-7042-97BA-DB255E40E850}" type="presOf" srcId="{EF9B3BB3-B38C-6344-831A-2406473EBB4E}" destId="{2698CA58-DBB7-CE4A-B811-ED328DB49D78}" srcOrd="0" destOrd="0" presId="urn:microsoft.com/office/officeart/2005/8/layout/vList2"/>
    <dgm:cxn modelId="{397DF00D-D1B1-0D4C-A941-AB3ED244C183}" type="presOf" srcId="{FEE7987C-C3D3-534F-9A41-A79AA57ADF81}" destId="{11D4B9BA-90AF-7F43-B176-598D9E9C40F0}" srcOrd="0" destOrd="0" presId="urn:microsoft.com/office/officeart/2005/8/layout/vList2"/>
    <dgm:cxn modelId="{AD2C400F-7A56-6C4C-841B-63D2F2685C25}" srcId="{26835133-D638-7C4C-82A1-FAC2394A3E88}" destId="{623B05B2-1965-A44C-B5FB-1C8235B2B6E9}" srcOrd="2" destOrd="0" parTransId="{A2E0D334-3F66-5E42-891D-5440ABA8881C}" sibTransId="{B17BB5AB-0A02-B146-83CA-A3B7ADA017CC}"/>
    <dgm:cxn modelId="{9BAFBE16-7814-5545-B37B-F00DBA4E7964}" type="presOf" srcId="{26835133-D638-7C4C-82A1-FAC2394A3E88}" destId="{307C79E0-42B7-F74F-9E66-B6B0FC3F4296}" srcOrd="0" destOrd="0" presId="urn:microsoft.com/office/officeart/2005/8/layout/vList2"/>
    <dgm:cxn modelId="{448E861B-F25A-6E45-8D41-983E692F4AD2}" srcId="{26835133-D638-7C4C-82A1-FAC2394A3E88}" destId="{FEE7987C-C3D3-534F-9A41-A79AA57ADF81}" srcOrd="1" destOrd="0" parTransId="{1A46FF6C-FF52-4B47-9351-28D86502DBB5}" sibTransId="{08680945-1699-A440-970F-3B94C1FC6B46}"/>
    <dgm:cxn modelId="{0CF3942B-E78E-4040-B249-DC807BF366A0}" srcId="{FEE7987C-C3D3-534F-9A41-A79AA57ADF81}" destId="{49307335-3BB3-F64A-8AEB-6EC1950CFF51}" srcOrd="0" destOrd="0" parTransId="{81985D14-D57F-B646-B520-143E236C02F5}" sibTransId="{130B7B32-7051-E046-971B-58503982C1EA}"/>
    <dgm:cxn modelId="{350F593B-25CE-5646-9557-6F258F73FB8C}" srcId="{623B05B2-1965-A44C-B5FB-1C8235B2B6E9}" destId="{DB132CB8-B245-E142-841A-6DDC26E12CD2}" srcOrd="0" destOrd="0" parTransId="{D366AB67-E47C-1047-858E-C45E4B047595}" sibTransId="{D3BE2B99-6F50-C24A-BC08-EC5A403639FB}"/>
    <dgm:cxn modelId="{A20D515F-D9E0-3246-8F94-50C65147D95E}" type="presOf" srcId="{623B05B2-1965-A44C-B5FB-1C8235B2B6E9}" destId="{11D580D0-2036-634B-94B0-3A6776F9DBF8}" srcOrd="0" destOrd="0" presId="urn:microsoft.com/office/officeart/2005/8/layout/vList2"/>
    <dgm:cxn modelId="{C3FAB743-835B-B34C-9ED9-929BC047E5D7}" type="presOf" srcId="{960F390D-81EA-1B41-975E-5C6B396AA633}" destId="{7F8AABD5-70D7-0449-A833-AAE022172B59}" srcOrd="0" destOrd="0" presId="urn:microsoft.com/office/officeart/2005/8/layout/vList2"/>
    <dgm:cxn modelId="{375F3564-CF32-094D-86EB-DA944EB4A3AB}" type="presOf" srcId="{DB132CB8-B245-E142-841A-6DDC26E12CD2}" destId="{78747EB1-0FC1-0A41-86EE-4263DAF13026}" srcOrd="0" destOrd="0" presId="urn:microsoft.com/office/officeart/2005/8/layout/vList2"/>
    <dgm:cxn modelId="{1EA8B94C-29A7-3F4C-916A-B605FEF2E942}" type="presOf" srcId="{49307335-3BB3-F64A-8AEB-6EC1950CFF51}" destId="{D3B1E4CC-71FD-2E43-8C89-826A679F746C}" srcOrd="0" destOrd="0" presId="urn:microsoft.com/office/officeart/2005/8/layout/vList2"/>
    <dgm:cxn modelId="{3941F270-D771-6149-A047-E7C95B3F99C0}" srcId="{960F390D-81EA-1B41-975E-5C6B396AA633}" destId="{EF9B3BB3-B38C-6344-831A-2406473EBB4E}" srcOrd="0" destOrd="0" parTransId="{6A63971D-508F-6F40-9D2F-8E7B6E1C97E7}" sibTransId="{EB2408E5-286D-2D46-895C-0784FBA931F5}"/>
    <dgm:cxn modelId="{75AC7C81-18D5-ED43-9B02-B161A20972BE}" srcId="{960F390D-81EA-1B41-975E-5C6B396AA633}" destId="{764867A2-C7C0-444A-B418-6D0874F34E3D}" srcOrd="1" destOrd="0" parTransId="{48D79783-9B7E-CD4B-A949-D88149F866AF}" sibTransId="{A31F3B1C-111D-8F4B-8F95-5536FFB4C7F0}"/>
    <dgm:cxn modelId="{9B3416D1-1578-114D-8547-7C210DC07B55}" srcId="{26835133-D638-7C4C-82A1-FAC2394A3E88}" destId="{960F390D-81EA-1B41-975E-5C6B396AA633}" srcOrd="0" destOrd="0" parTransId="{74B8D275-1E17-FD4C-814C-3347AF1877DF}" sibTransId="{A1E1F4CE-2043-E241-BEC9-1236E9B85CB0}"/>
    <dgm:cxn modelId="{369EF1F1-9D37-944D-AF81-CE19AE694A6C}" type="presOf" srcId="{764867A2-C7C0-444A-B418-6D0874F34E3D}" destId="{2698CA58-DBB7-CE4A-B811-ED328DB49D78}" srcOrd="0" destOrd="1" presId="urn:microsoft.com/office/officeart/2005/8/layout/vList2"/>
    <dgm:cxn modelId="{BBF0E3F8-B802-C141-A40F-B9809BC04BF9}" type="presParOf" srcId="{307C79E0-42B7-F74F-9E66-B6B0FC3F4296}" destId="{7F8AABD5-70D7-0449-A833-AAE022172B59}" srcOrd="0" destOrd="0" presId="urn:microsoft.com/office/officeart/2005/8/layout/vList2"/>
    <dgm:cxn modelId="{E5097B49-A426-3B41-BB0A-56E7A2AD7872}" type="presParOf" srcId="{307C79E0-42B7-F74F-9E66-B6B0FC3F4296}" destId="{2698CA58-DBB7-CE4A-B811-ED328DB49D78}" srcOrd="1" destOrd="0" presId="urn:microsoft.com/office/officeart/2005/8/layout/vList2"/>
    <dgm:cxn modelId="{873DB843-1DD6-CF47-9034-6E5D0FBB20DF}" type="presParOf" srcId="{307C79E0-42B7-F74F-9E66-B6B0FC3F4296}" destId="{11D4B9BA-90AF-7F43-B176-598D9E9C40F0}" srcOrd="2" destOrd="0" presId="urn:microsoft.com/office/officeart/2005/8/layout/vList2"/>
    <dgm:cxn modelId="{29BB302E-2B79-EA40-BC32-6233ABB82BBF}" type="presParOf" srcId="{307C79E0-42B7-F74F-9E66-B6B0FC3F4296}" destId="{D3B1E4CC-71FD-2E43-8C89-826A679F746C}" srcOrd="3" destOrd="0" presId="urn:microsoft.com/office/officeart/2005/8/layout/vList2"/>
    <dgm:cxn modelId="{85B880F1-FF2A-C840-A512-FB3468C648F0}" type="presParOf" srcId="{307C79E0-42B7-F74F-9E66-B6B0FC3F4296}" destId="{11D580D0-2036-634B-94B0-3A6776F9DBF8}" srcOrd="4" destOrd="0" presId="urn:microsoft.com/office/officeart/2005/8/layout/vList2"/>
    <dgm:cxn modelId="{BF99B669-1FFF-DE4A-925E-E1ADED14582C}" type="presParOf" srcId="{307C79E0-42B7-F74F-9E66-B6B0FC3F4296}" destId="{78747EB1-0FC1-0A41-86EE-4263DAF1302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63B453-3003-BE4B-BC65-35A6048C2A70}"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630159A6-ECE4-5543-B8E1-904441480A3A}">
      <dgm:prSet phldrT="[Text]"/>
      <dgm:spPr/>
      <dgm:t>
        <a:bodyPr/>
        <a:lstStyle/>
        <a:p>
          <a:r>
            <a:rPr lang="en-US" dirty="0"/>
            <a:t>Defensive coding</a:t>
          </a:r>
        </a:p>
      </dgm:t>
    </dgm:pt>
    <dgm:pt modelId="{E5017DA0-3D4F-A24B-995A-94A1F5027FAD}" type="parTrans" cxnId="{1047AEC1-882D-B54F-B1B6-AEC81B8E4D1A}">
      <dgm:prSet/>
      <dgm:spPr/>
      <dgm:t>
        <a:bodyPr/>
        <a:lstStyle/>
        <a:p>
          <a:endParaRPr lang="en-US"/>
        </a:p>
      </dgm:t>
    </dgm:pt>
    <dgm:pt modelId="{02AA66DA-C627-DE4F-A739-0F7DFC9D933E}" type="sibTrans" cxnId="{1047AEC1-882D-B54F-B1B6-AEC81B8E4D1A}">
      <dgm:prSet/>
      <dgm:spPr/>
      <dgm:t>
        <a:bodyPr/>
        <a:lstStyle/>
        <a:p>
          <a:endParaRPr lang="en-US"/>
        </a:p>
      </dgm:t>
    </dgm:pt>
    <dgm:pt modelId="{572EE7DF-398B-A543-9D3E-3EA859DEEC12}">
      <dgm:prSet/>
      <dgm:spPr/>
      <dgm:t>
        <a:bodyPr/>
        <a:lstStyle/>
        <a:p>
          <a:r>
            <a:rPr lang="en-US"/>
            <a:t>Manual defensive coding practices</a:t>
          </a:r>
          <a:endParaRPr lang="en-US" dirty="0"/>
        </a:p>
      </dgm:t>
    </dgm:pt>
    <dgm:pt modelId="{E21FE3DD-6B0A-4642-86B1-8147F147EEDB}" type="parTrans" cxnId="{9C517C95-14FF-D149-BC77-A85A154F33FD}">
      <dgm:prSet/>
      <dgm:spPr/>
      <dgm:t>
        <a:bodyPr/>
        <a:lstStyle/>
        <a:p>
          <a:endParaRPr lang="en-US"/>
        </a:p>
      </dgm:t>
    </dgm:pt>
    <dgm:pt modelId="{0789279E-D7BC-8B49-A23D-8ADA0C3861CE}" type="sibTrans" cxnId="{9C517C95-14FF-D149-BC77-A85A154F33FD}">
      <dgm:prSet/>
      <dgm:spPr/>
      <dgm:t>
        <a:bodyPr/>
        <a:lstStyle/>
        <a:p>
          <a:endParaRPr lang="en-US"/>
        </a:p>
      </dgm:t>
    </dgm:pt>
    <dgm:pt modelId="{4C26F655-A7BD-BB4A-B322-1F076A5EF829}">
      <dgm:prSet/>
      <dgm:spPr/>
      <dgm:t>
        <a:bodyPr/>
        <a:lstStyle/>
        <a:p>
          <a:r>
            <a:rPr lang="en-US" dirty="0"/>
            <a:t>Parameterized query insertion</a:t>
          </a:r>
        </a:p>
      </dgm:t>
    </dgm:pt>
    <dgm:pt modelId="{755531A6-5226-BB42-AE92-D3935260ED55}" type="parTrans" cxnId="{D64E6A8B-7FFB-A74D-9265-AA3AADD620AF}">
      <dgm:prSet/>
      <dgm:spPr/>
      <dgm:t>
        <a:bodyPr/>
        <a:lstStyle/>
        <a:p>
          <a:endParaRPr lang="en-US"/>
        </a:p>
      </dgm:t>
    </dgm:pt>
    <dgm:pt modelId="{21290E9B-F85B-EF40-944C-A8DC48F3D286}" type="sibTrans" cxnId="{D64E6A8B-7FFB-A74D-9265-AA3AADD620AF}">
      <dgm:prSet/>
      <dgm:spPr/>
      <dgm:t>
        <a:bodyPr/>
        <a:lstStyle/>
        <a:p>
          <a:endParaRPr lang="en-US"/>
        </a:p>
      </dgm:t>
    </dgm:pt>
    <dgm:pt modelId="{B0FF0038-6463-BC40-898A-D61307F146A9}">
      <dgm:prSet/>
      <dgm:spPr/>
      <dgm:t>
        <a:bodyPr/>
        <a:lstStyle/>
        <a:p>
          <a:r>
            <a:rPr lang="en-US" dirty="0"/>
            <a:t>Detection </a:t>
          </a:r>
        </a:p>
      </dgm:t>
    </dgm:pt>
    <dgm:pt modelId="{3A9C8B28-6C7B-F54A-A80D-64EEB6FCEECE}" type="parTrans" cxnId="{199F5508-7359-134C-A241-8CC67A23AC89}">
      <dgm:prSet/>
      <dgm:spPr/>
      <dgm:t>
        <a:bodyPr/>
        <a:lstStyle/>
        <a:p>
          <a:endParaRPr lang="en-US"/>
        </a:p>
      </dgm:t>
    </dgm:pt>
    <dgm:pt modelId="{136A7F17-716C-1A40-B05C-66DC9343EB1F}" type="sibTrans" cxnId="{199F5508-7359-134C-A241-8CC67A23AC89}">
      <dgm:prSet/>
      <dgm:spPr/>
      <dgm:t>
        <a:bodyPr/>
        <a:lstStyle/>
        <a:p>
          <a:endParaRPr lang="en-US"/>
        </a:p>
      </dgm:t>
    </dgm:pt>
    <dgm:pt modelId="{16AD8A2E-B1ED-994B-A720-8D85DB77A14E}">
      <dgm:prSet/>
      <dgm:spPr/>
      <dgm:t>
        <a:bodyPr/>
        <a:lstStyle/>
        <a:p>
          <a:r>
            <a:rPr lang="en-US"/>
            <a:t>Signature based</a:t>
          </a:r>
          <a:endParaRPr lang="en-US" dirty="0"/>
        </a:p>
      </dgm:t>
    </dgm:pt>
    <dgm:pt modelId="{741B6F3A-3550-3D44-99B3-8C932960E449}" type="parTrans" cxnId="{0CFA3EE7-B30E-114F-A8BE-227C7859F6A7}">
      <dgm:prSet/>
      <dgm:spPr/>
      <dgm:t>
        <a:bodyPr/>
        <a:lstStyle/>
        <a:p>
          <a:endParaRPr lang="en-US"/>
        </a:p>
      </dgm:t>
    </dgm:pt>
    <dgm:pt modelId="{E13B2DF2-894F-5D46-A9B6-4078D489C551}" type="sibTrans" cxnId="{0CFA3EE7-B30E-114F-A8BE-227C7859F6A7}">
      <dgm:prSet/>
      <dgm:spPr/>
      <dgm:t>
        <a:bodyPr/>
        <a:lstStyle/>
        <a:p>
          <a:endParaRPr lang="en-US"/>
        </a:p>
      </dgm:t>
    </dgm:pt>
    <dgm:pt modelId="{F77A4EFE-0A6B-8345-8340-77B1A902EEE0}">
      <dgm:prSet/>
      <dgm:spPr/>
      <dgm:t>
        <a:bodyPr/>
        <a:lstStyle/>
        <a:p>
          <a:r>
            <a:rPr lang="en-US"/>
            <a:t>Anomaly based</a:t>
          </a:r>
          <a:endParaRPr lang="en-US" dirty="0"/>
        </a:p>
      </dgm:t>
    </dgm:pt>
    <dgm:pt modelId="{D4BF003D-EA09-864B-9501-78A7A7F9C785}" type="parTrans" cxnId="{4182B97D-FBDB-804D-9BDA-CEE68B0568F1}">
      <dgm:prSet/>
      <dgm:spPr/>
      <dgm:t>
        <a:bodyPr/>
        <a:lstStyle/>
        <a:p>
          <a:endParaRPr lang="en-US"/>
        </a:p>
      </dgm:t>
    </dgm:pt>
    <dgm:pt modelId="{235F8A43-61B8-1A4E-876F-2311ABEF2B98}" type="sibTrans" cxnId="{4182B97D-FBDB-804D-9BDA-CEE68B0568F1}">
      <dgm:prSet/>
      <dgm:spPr/>
      <dgm:t>
        <a:bodyPr/>
        <a:lstStyle/>
        <a:p>
          <a:endParaRPr lang="en-US"/>
        </a:p>
      </dgm:t>
    </dgm:pt>
    <dgm:pt modelId="{E4B73263-1453-AD48-978E-61B53AF7EB10}">
      <dgm:prSet/>
      <dgm:spPr/>
      <dgm:t>
        <a:bodyPr/>
        <a:lstStyle/>
        <a:p>
          <a:r>
            <a:rPr lang="en-US"/>
            <a:t>Code analysis</a:t>
          </a:r>
          <a:endParaRPr lang="en-US" dirty="0"/>
        </a:p>
      </dgm:t>
    </dgm:pt>
    <dgm:pt modelId="{59729CCC-D5AD-BF40-8004-B607C848920B}" type="parTrans" cxnId="{E9249FF9-397A-4B4B-97DC-7B9AA5C32165}">
      <dgm:prSet/>
      <dgm:spPr/>
      <dgm:t>
        <a:bodyPr/>
        <a:lstStyle/>
        <a:p>
          <a:endParaRPr lang="en-US"/>
        </a:p>
      </dgm:t>
    </dgm:pt>
    <dgm:pt modelId="{0C8F943F-6D51-1F4A-A3EC-14DDC71D2C7B}" type="sibTrans" cxnId="{E9249FF9-397A-4B4B-97DC-7B9AA5C32165}">
      <dgm:prSet/>
      <dgm:spPr/>
      <dgm:t>
        <a:bodyPr/>
        <a:lstStyle/>
        <a:p>
          <a:endParaRPr lang="en-US"/>
        </a:p>
      </dgm:t>
    </dgm:pt>
    <dgm:pt modelId="{A5EDDE4F-452F-B545-A52A-9B0A283818F9}">
      <dgm:prSet/>
      <dgm:spPr/>
      <dgm:t>
        <a:bodyPr/>
        <a:lstStyle/>
        <a:p>
          <a:r>
            <a:rPr lang="en-US"/>
            <a:t>Run-time prevention</a:t>
          </a:r>
          <a:endParaRPr lang="en-US" dirty="0"/>
        </a:p>
      </dgm:t>
    </dgm:pt>
    <dgm:pt modelId="{B0DA5D60-F0B4-1143-AAD3-988185BEAB54}" type="parTrans" cxnId="{59697A41-C96F-334A-B883-D4BF53BB4AC6}">
      <dgm:prSet/>
      <dgm:spPr/>
      <dgm:t>
        <a:bodyPr/>
        <a:lstStyle/>
        <a:p>
          <a:endParaRPr lang="en-US"/>
        </a:p>
      </dgm:t>
    </dgm:pt>
    <dgm:pt modelId="{37EA7F2B-1551-6A4F-8630-AC9DE64BD4E1}" type="sibTrans" cxnId="{59697A41-C96F-334A-B883-D4BF53BB4AC6}">
      <dgm:prSet/>
      <dgm:spPr/>
      <dgm:t>
        <a:bodyPr/>
        <a:lstStyle/>
        <a:p>
          <a:endParaRPr lang="en-US"/>
        </a:p>
      </dgm:t>
    </dgm:pt>
    <dgm:pt modelId="{D17B0FC4-6C12-9740-ACB9-7B41414C444D}">
      <dgm:prSet/>
      <dgm:spPr/>
      <dgm:t>
        <a:bodyPr/>
        <a:lstStyle/>
        <a:p>
          <a:r>
            <a:rPr lang="en-US"/>
            <a:t>Check queries at runtime to see if they conform to a model of expected queries</a:t>
          </a:r>
          <a:endParaRPr lang="en-US" dirty="0"/>
        </a:p>
      </dgm:t>
    </dgm:pt>
    <dgm:pt modelId="{A3659257-24E3-584E-85B6-B250B54A1BBA}" type="parTrans" cxnId="{95ADB6D5-9663-D04F-9550-BA2AE32A510F}">
      <dgm:prSet/>
      <dgm:spPr/>
      <dgm:t>
        <a:bodyPr/>
        <a:lstStyle/>
        <a:p>
          <a:endParaRPr lang="en-US"/>
        </a:p>
      </dgm:t>
    </dgm:pt>
    <dgm:pt modelId="{1D0E7A55-F337-E245-890C-86F2A8560208}" type="sibTrans" cxnId="{95ADB6D5-9663-D04F-9550-BA2AE32A510F}">
      <dgm:prSet/>
      <dgm:spPr/>
      <dgm:t>
        <a:bodyPr/>
        <a:lstStyle/>
        <a:p>
          <a:endParaRPr lang="en-US"/>
        </a:p>
      </dgm:t>
    </dgm:pt>
    <dgm:pt modelId="{61DB9F86-B90E-384E-866B-526AE45BE440}" type="pres">
      <dgm:prSet presAssocID="{4763B453-3003-BE4B-BC65-35A6048C2A70}" presName="Name0" presStyleCnt="0">
        <dgm:presLayoutVars>
          <dgm:dir/>
          <dgm:animLvl val="lvl"/>
          <dgm:resizeHandles val="exact"/>
        </dgm:presLayoutVars>
      </dgm:prSet>
      <dgm:spPr/>
    </dgm:pt>
    <dgm:pt modelId="{BCABF4FF-8D6D-074B-83D5-8A5C25F1BC94}" type="pres">
      <dgm:prSet presAssocID="{4763B453-3003-BE4B-BC65-35A6048C2A70}" presName="tSp" presStyleCnt="0"/>
      <dgm:spPr/>
    </dgm:pt>
    <dgm:pt modelId="{3B029B1F-A4F1-F14C-80EF-A08ADFEBA288}" type="pres">
      <dgm:prSet presAssocID="{4763B453-3003-BE4B-BC65-35A6048C2A70}" presName="bSp" presStyleCnt="0"/>
      <dgm:spPr/>
    </dgm:pt>
    <dgm:pt modelId="{FAB08C7B-900D-7546-9604-6F738E9CE770}" type="pres">
      <dgm:prSet presAssocID="{4763B453-3003-BE4B-BC65-35A6048C2A70}" presName="process" presStyleCnt="0"/>
      <dgm:spPr/>
    </dgm:pt>
    <dgm:pt modelId="{EDBF8DC1-6A00-2943-8D05-979BFAE404DC}" type="pres">
      <dgm:prSet presAssocID="{630159A6-ECE4-5543-B8E1-904441480A3A}" presName="composite1" presStyleCnt="0"/>
      <dgm:spPr/>
    </dgm:pt>
    <dgm:pt modelId="{14727BB0-445E-DA4D-9C9E-00F3B0710F73}" type="pres">
      <dgm:prSet presAssocID="{630159A6-ECE4-5543-B8E1-904441480A3A}" presName="dummyNode1" presStyleLbl="node1" presStyleIdx="0" presStyleCnt="3"/>
      <dgm:spPr/>
    </dgm:pt>
    <dgm:pt modelId="{427D8EEB-2049-2648-AFC6-C22C20A27F4A}" type="pres">
      <dgm:prSet presAssocID="{630159A6-ECE4-5543-B8E1-904441480A3A}" presName="childNode1" presStyleLbl="bgAcc1" presStyleIdx="0" presStyleCnt="3">
        <dgm:presLayoutVars>
          <dgm:bulletEnabled val="1"/>
        </dgm:presLayoutVars>
      </dgm:prSet>
      <dgm:spPr/>
    </dgm:pt>
    <dgm:pt modelId="{2F70247C-A04B-AD45-AC70-BE918C630478}" type="pres">
      <dgm:prSet presAssocID="{630159A6-ECE4-5543-B8E1-904441480A3A}" presName="childNode1tx" presStyleLbl="bgAcc1" presStyleIdx="0" presStyleCnt="3">
        <dgm:presLayoutVars>
          <dgm:bulletEnabled val="1"/>
        </dgm:presLayoutVars>
      </dgm:prSet>
      <dgm:spPr/>
    </dgm:pt>
    <dgm:pt modelId="{33A75B8A-063E-3442-9A98-7A55C4BAC8A9}" type="pres">
      <dgm:prSet presAssocID="{630159A6-ECE4-5543-B8E1-904441480A3A}" presName="parentNode1" presStyleLbl="node1" presStyleIdx="0" presStyleCnt="3">
        <dgm:presLayoutVars>
          <dgm:chMax val="1"/>
          <dgm:bulletEnabled val="1"/>
        </dgm:presLayoutVars>
      </dgm:prSet>
      <dgm:spPr/>
    </dgm:pt>
    <dgm:pt modelId="{C571D011-0A28-9940-AF71-FA5AF3F2B7B4}" type="pres">
      <dgm:prSet presAssocID="{630159A6-ECE4-5543-B8E1-904441480A3A}" presName="connSite1" presStyleCnt="0"/>
      <dgm:spPr/>
    </dgm:pt>
    <dgm:pt modelId="{36B41190-F35A-FA4E-BE30-2333622E25B8}" type="pres">
      <dgm:prSet presAssocID="{02AA66DA-C627-DE4F-A739-0F7DFC9D933E}" presName="Name9" presStyleLbl="sibTrans2D1" presStyleIdx="0" presStyleCnt="2" custLinFactNeighborX="39626" custLinFactNeighborY="-18622"/>
      <dgm:spPr/>
    </dgm:pt>
    <dgm:pt modelId="{D9F6B144-7ACD-0141-8EAB-F7E7DF936771}" type="pres">
      <dgm:prSet presAssocID="{B0FF0038-6463-BC40-898A-D61307F146A9}" presName="composite2" presStyleCnt="0"/>
      <dgm:spPr/>
    </dgm:pt>
    <dgm:pt modelId="{F79BD0B0-F83A-E04D-94D4-10790FC27832}" type="pres">
      <dgm:prSet presAssocID="{B0FF0038-6463-BC40-898A-D61307F146A9}" presName="dummyNode2" presStyleLbl="node1" presStyleIdx="0" presStyleCnt="3"/>
      <dgm:spPr/>
    </dgm:pt>
    <dgm:pt modelId="{825BAB85-B5AC-C240-B731-B8A3809F9D5A}" type="pres">
      <dgm:prSet presAssocID="{B0FF0038-6463-BC40-898A-D61307F146A9}" presName="childNode2" presStyleLbl="bgAcc1" presStyleIdx="1" presStyleCnt="3">
        <dgm:presLayoutVars>
          <dgm:bulletEnabled val="1"/>
        </dgm:presLayoutVars>
      </dgm:prSet>
      <dgm:spPr/>
    </dgm:pt>
    <dgm:pt modelId="{26FC9599-7422-714F-B624-A5FFEAC53482}" type="pres">
      <dgm:prSet presAssocID="{B0FF0038-6463-BC40-898A-D61307F146A9}" presName="childNode2tx" presStyleLbl="bgAcc1" presStyleIdx="1" presStyleCnt="3">
        <dgm:presLayoutVars>
          <dgm:bulletEnabled val="1"/>
        </dgm:presLayoutVars>
      </dgm:prSet>
      <dgm:spPr/>
    </dgm:pt>
    <dgm:pt modelId="{40FD0C39-A57B-4746-83D5-D73CAC789D9D}" type="pres">
      <dgm:prSet presAssocID="{B0FF0038-6463-BC40-898A-D61307F146A9}" presName="parentNode2" presStyleLbl="node1" presStyleIdx="1" presStyleCnt="3">
        <dgm:presLayoutVars>
          <dgm:chMax val="0"/>
          <dgm:bulletEnabled val="1"/>
        </dgm:presLayoutVars>
      </dgm:prSet>
      <dgm:spPr/>
    </dgm:pt>
    <dgm:pt modelId="{20679EA1-1643-7743-A266-9F78A260C104}" type="pres">
      <dgm:prSet presAssocID="{B0FF0038-6463-BC40-898A-D61307F146A9}" presName="connSite2" presStyleCnt="0"/>
      <dgm:spPr/>
    </dgm:pt>
    <dgm:pt modelId="{079A0B5B-F15E-4046-9140-9BDD7C7AACA6}" type="pres">
      <dgm:prSet presAssocID="{136A7F17-716C-1A40-B05C-66DC9343EB1F}" presName="Name18" presStyleLbl="sibTrans2D1" presStyleIdx="1" presStyleCnt="2" custLinFactNeighborX="33901" custLinFactNeighborY="13942"/>
      <dgm:spPr/>
    </dgm:pt>
    <dgm:pt modelId="{5AAC19E9-AE2B-CA48-8544-B8C2C4EFA8CC}" type="pres">
      <dgm:prSet presAssocID="{A5EDDE4F-452F-B545-A52A-9B0A283818F9}" presName="composite1" presStyleCnt="0"/>
      <dgm:spPr/>
    </dgm:pt>
    <dgm:pt modelId="{19F59F81-2788-7E47-B3F8-3E32F0136CBE}" type="pres">
      <dgm:prSet presAssocID="{A5EDDE4F-452F-B545-A52A-9B0A283818F9}" presName="dummyNode1" presStyleLbl="node1" presStyleIdx="1" presStyleCnt="3"/>
      <dgm:spPr/>
    </dgm:pt>
    <dgm:pt modelId="{E95E5B31-3BA2-A045-AC9E-494CFC95ED76}" type="pres">
      <dgm:prSet presAssocID="{A5EDDE4F-452F-B545-A52A-9B0A283818F9}" presName="childNode1" presStyleLbl="bgAcc1" presStyleIdx="2" presStyleCnt="3">
        <dgm:presLayoutVars>
          <dgm:bulletEnabled val="1"/>
        </dgm:presLayoutVars>
      </dgm:prSet>
      <dgm:spPr/>
    </dgm:pt>
    <dgm:pt modelId="{D6927B3F-93FF-B241-A8CC-88E182CBC191}" type="pres">
      <dgm:prSet presAssocID="{A5EDDE4F-452F-B545-A52A-9B0A283818F9}" presName="childNode1tx" presStyleLbl="bgAcc1" presStyleIdx="2" presStyleCnt="3">
        <dgm:presLayoutVars>
          <dgm:bulletEnabled val="1"/>
        </dgm:presLayoutVars>
      </dgm:prSet>
      <dgm:spPr/>
    </dgm:pt>
    <dgm:pt modelId="{54341ACF-E68C-CA4B-900B-389E6B4A70FE}" type="pres">
      <dgm:prSet presAssocID="{A5EDDE4F-452F-B545-A52A-9B0A283818F9}" presName="parentNode1" presStyleLbl="node1" presStyleIdx="2" presStyleCnt="3">
        <dgm:presLayoutVars>
          <dgm:chMax val="1"/>
          <dgm:bulletEnabled val="1"/>
        </dgm:presLayoutVars>
      </dgm:prSet>
      <dgm:spPr/>
    </dgm:pt>
    <dgm:pt modelId="{0F171057-04C2-DD4F-9621-9E7128365318}" type="pres">
      <dgm:prSet presAssocID="{A5EDDE4F-452F-B545-A52A-9B0A283818F9}" presName="connSite1" presStyleCnt="0"/>
      <dgm:spPr/>
    </dgm:pt>
  </dgm:ptLst>
  <dgm:cxnLst>
    <dgm:cxn modelId="{72DA2F03-F8D9-AF4A-AC82-2B67E6C46349}" type="presOf" srcId="{16AD8A2E-B1ED-994B-A720-8D85DB77A14E}" destId="{26FC9599-7422-714F-B624-A5FFEAC53482}" srcOrd="1" destOrd="0" presId="urn:microsoft.com/office/officeart/2005/8/layout/hProcess4"/>
    <dgm:cxn modelId="{199F5508-7359-134C-A241-8CC67A23AC89}" srcId="{4763B453-3003-BE4B-BC65-35A6048C2A70}" destId="{B0FF0038-6463-BC40-898A-D61307F146A9}" srcOrd="1" destOrd="0" parTransId="{3A9C8B28-6C7B-F54A-A80D-64EEB6FCEECE}" sibTransId="{136A7F17-716C-1A40-B05C-66DC9343EB1F}"/>
    <dgm:cxn modelId="{61DF410C-8DD3-EA4E-B74A-3C984F20800A}" type="presOf" srcId="{E4B73263-1453-AD48-978E-61B53AF7EB10}" destId="{825BAB85-B5AC-C240-B731-B8A3809F9D5A}" srcOrd="0" destOrd="2" presId="urn:microsoft.com/office/officeart/2005/8/layout/hProcess4"/>
    <dgm:cxn modelId="{2CEAD40E-052A-1F44-AD2E-A40574763862}" type="presOf" srcId="{4C26F655-A7BD-BB4A-B322-1F076A5EF829}" destId="{2F70247C-A04B-AD45-AC70-BE918C630478}" srcOrd="1" destOrd="1" presId="urn:microsoft.com/office/officeart/2005/8/layout/hProcess4"/>
    <dgm:cxn modelId="{C1341412-403B-0E4A-B774-07D09EED2CD7}" type="presOf" srcId="{B0FF0038-6463-BC40-898A-D61307F146A9}" destId="{40FD0C39-A57B-4746-83D5-D73CAC789D9D}" srcOrd="0" destOrd="0" presId="urn:microsoft.com/office/officeart/2005/8/layout/hProcess4"/>
    <dgm:cxn modelId="{25963E15-D603-1647-8220-7BE05D0D430B}" type="presOf" srcId="{16AD8A2E-B1ED-994B-A720-8D85DB77A14E}" destId="{825BAB85-B5AC-C240-B731-B8A3809F9D5A}" srcOrd="0" destOrd="0" presId="urn:microsoft.com/office/officeart/2005/8/layout/hProcess4"/>
    <dgm:cxn modelId="{B2920237-DF8B-FA4D-B51D-4FC22C4BCD58}" type="presOf" srcId="{F77A4EFE-0A6B-8345-8340-77B1A902EEE0}" destId="{26FC9599-7422-714F-B624-A5FFEAC53482}" srcOrd="1" destOrd="1" presId="urn:microsoft.com/office/officeart/2005/8/layout/hProcess4"/>
    <dgm:cxn modelId="{59697A41-C96F-334A-B883-D4BF53BB4AC6}" srcId="{4763B453-3003-BE4B-BC65-35A6048C2A70}" destId="{A5EDDE4F-452F-B545-A52A-9B0A283818F9}" srcOrd="2" destOrd="0" parTransId="{B0DA5D60-F0B4-1143-AAD3-988185BEAB54}" sibTransId="{37EA7F2B-1551-6A4F-8630-AC9DE64BD4E1}"/>
    <dgm:cxn modelId="{1B355849-EC58-C844-AFE9-15EAD29CCA3E}" type="presOf" srcId="{572EE7DF-398B-A543-9D3E-3EA859DEEC12}" destId="{2F70247C-A04B-AD45-AC70-BE918C630478}" srcOrd="1" destOrd="0" presId="urn:microsoft.com/office/officeart/2005/8/layout/hProcess4"/>
    <dgm:cxn modelId="{3F16CA6B-0915-CD40-9DB2-FC0EF643FD31}" type="presOf" srcId="{D17B0FC4-6C12-9740-ACB9-7B41414C444D}" destId="{D6927B3F-93FF-B241-A8CC-88E182CBC191}" srcOrd="1" destOrd="0" presId="urn:microsoft.com/office/officeart/2005/8/layout/hProcess4"/>
    <dgm:cxn modelId="{17E9B36F-B19F-0A4B-B52E-4F669151ECBD}" type="presOf" srcId="{136A7F17-716C-1A40-B05C-66DC9343EB1F}" destId="{079A0B5B-F15E-4046-9140-9BDD7C7AACA6}" srcOrd="0" destOrd="0" presId="urn:microsoft.com/office/officeart/2005/8/layout/hProcess4"/>
    <dgm:cxn modelId="{A273417B-EDD0-AD4C-8126-FF54F7DBC1CF}" type="presOf" srcId="{572EE7DF-398B-A543-9D3E-3EA859DEEC12}" destId="{427D8EEB-2049-2648-AFC6-C22C20A27F4A}" srcOrd="0" destOrd="0" presId="urn:microsoft.com/office/officeart/2005/8/layout/hProcess4"/>
    <dgm:cxn modelId="{4182B97D-FBDB-804D-9BDA-CEE68B0568F1}" srcId="{B0FF0038-6463-BC40-898A-D61307F146A9}" destId="{F77A4EFE-0A6B-8345-8340-77B1A902EEE0}" srcOrd="1" destOrd="0" parTransId="{D4BF003D-EA09-864B-9501-78A7A7F9C785}" sibTransId="{235F8A43-61B8-1A4E-876F-2311ABEF2B98}"/>
    <dgm:cxn modelId="{70347F82-569D-1844-AD7B-1F1109BEB84D}" type="presOf" srcId="{4C26F655-A7BD-BB4A-B322-1F076A5EF829}" destId="{427D8EEB-2049-2648-AFC6-C22C20A27F4A}" srcOrd="0" destOrd="1" presId="urn:microsoft.com/office/officeart/2005/8/layout/hProcess4"/>
    <dgm:cxn modelId="{B52B0E83-D188-9445-9FCC-E4EE96A618EC}" type="presOf" srcId="{02AA66DA-C627-DE4F-A739-0F7DFC9D933E}" destId="{36B41190-F35A-FA4E-BE30-2333622E25B8}" srcOrd="0" destOrd="0" presId="urn:microsoft.com/office/officeart/2005/8/layout/hProcess4"/>
    <dgm:cxn modelId="{77A7D689-5980-6C42-AFE2-BF990DC24B90}" type="presOf" srcId="{E4B73263-1453-AD48-978E-61B53AF7EB10}" destId="{26FC9599-7422-714F-B624-A5FFEAC53482}" srcOrd="1" destOrd="2" presId="urn:microsoft.com/office/officeart/2005/8/layout/hProcess4"/>
    <dgm:cxn modelId="{D64E6A8B-7FFB-A74D-9265-AA3AADD620AF}" srcId="{630159A6-ECE4-5543-B8E1-904441480A3A}" destId="{4C26F655-A7BD-BB4A-B322-1F076A5EF829}" srcOrd="1" destOrd="0" parTransId="{755531A6-5226-BB42-AE92-D3935260ED55}" sibTransId="{21290E9B-F85B-EF40-944C-A8DC48F3D286}"/>
    <dgm:cxn modelId="{9C517C95-14FF-D149-BC77-A85A154F33FD}" srcId="{630159A6-ECE4-5543-B8E1-904441480A3A}" destId="{572EE7DF-398B-A543-9D3E-3EA859DEEC12}" srcOrd="0" destOrd="0" parTransId="{E21FE3DD-6B0A-4642-86B1-8147F147EEDB}" sibTransId="{0789279E-D7BC-8B49-A23D-8ADA0C3861CE}"/>
    <dgm:cxn modelId="{DA7D53A8-1501-C148-9FD3-84A0CB36A04D}" type="presOf" srcId="{F77A4EFE-0A6B-8345-8340-77B1A902EEE0}" destId="{825BAB85-B5AC-C240-B731-B8A3809F9D5A}" srcOrd="0" destOrd="1" presId="urn:microsoft.com/office/officeart/2005/8/layout/hProcess4"/>
    <dgm:cxn modelId="{67F727AF-BCD1-4040-BC15-ED2BD028E8A3}" type="presOf" srcId="{630159A6-ECE4-5543-B8E1-904441480A3A}" destId="{33A75B8A-063E-3442-9A98-7A55C4BAC8A9}" srcOrd="0" destOrd="0" presId="urn:microsoft.com/office/officeart/2005/8/layout/hProcess4"/>
    <dgm:cxn modelId="{1047AEC1-882D-B54F-B1B6-AEC81B8E4D1A}" srcId="{4763B453-3003-BE4B-BC65-35A6048C2A70}" destId="{630159A6-ECE4-5543-B8E1-904441480A3A}" srcOrd="0" destOrd="0" parTransId="{E5017DA0-3D4F-A24B-995A-94A1F5027FAD}" sibTransId="{02AA66DA-C627-DE4F-A739-0F7DFC9D933E}"/>
    <dgm:cxn modelId="{151DEACF-3419-0142-9291-268C45B0C4AC}" type="presOf" srcId="{A5EDDE4F-452F-B545-A52A-9B0A283818F9}" destId="{54341ACF-E68C-CA4B-900B-389E6B4A70FE}" srcOrd="0" destOrd="0" presId="urn:microsoft.com/office/officeart/2005/8/layout/hProcess4"/>
    <dgm:cxn modelId="{95ADB6D5-9663-D04F-9550-BA2AE32A510F}" srcId="{A5EDDE4F-452F-B545-A52A-9B0A283818F9}" destId="{D17B0FC4-6C12-9740-ACB9-7B41414C444D}" srcOrd="0" destOrd="0" parTransId="{A3659257-24E3-584E-85B6-B250B54A1BBA}" sibTransId="{1D0E7A55-F337-E245-890C-86F2A8560208}"/>
    <dgm:cxn modelId="{B571FDD5-653F-E74E-84FF-C2BBDC4CE6C3}" type="presOf" srcId="{4763B453-3003-BE4B-BC65-35A6048C2A70}" destId="{61DB9F86-B90E-384E-866B-526AE45BE440}" srcOrd="0" destOrd="0" presId="urn:microsoft.com/office/officeart/2005/8/layout/hProcess4"/>
    <dgm:cxn modelId="{0CFA3EE7-B30E-114F-A8BE-227C7859F6A7}" srcId="{B0FF0038-6463-BC40-898A-D61307F146A9}" destId="{16AD8A2E-B1ED-994B-A720-8D85DB77A14E}" srcOrd="0" destOrd="0" parTransId="{741B6F3A-3550-3D44-99B3-8C932960E449}" sibTransId="{E13B2DF2-894F-5D46-A9B6-4078D489C551}"/>
    <dgm:cxn modelId="{E9249FF9-397A-4B4B-97DC-7B9AA5C32165}" srcId="{B0FF0038-6463-BC40-898A-D61307F146A9}" destId="{E4B73263-1453-AD48-978E-61B53AF7EB10}" srcOrd="2" destOrd="0" parTransId="{59729CCC-D5AD-BF40-8004-B607C848920B}" sibTransId="{0C8F943F-6D51-1F4A-A3EC-14DDC71D2C7B}"/>
    <dgm:cxn modelId="{59B9A8FE-E365-7B48-803A-15ACC19A5693}" type="presOf" srcId="{D17B0FC4-6C12-9740-ACB9-7B41414C444D}" destId="{E95E5B31-3BA2-A045-AC9E-494CFC95ED76}" srcOrd="0" destOrd="0" presId="urn:microsoft.com/office/officeart/2005/8/layout/hProcess4"/>
    <dgm:cxn modelId="{EA7E90ED-2CA5-E947-BF63-6A7429AFD9FD}" type="presParOf" srcId="{61DB9F86-B90E-384E-866B-526AE45BE440}" destId="{BCABF4FF-8D6D-074B-83D5-8A5C25F1BC94}" srcOrd="0" destOrd="0" presId="urn:microsoft.com/office/officeart/2005/8/layout/hProcess4"/>
    <dgm:cxn modelId="{653024C5-1D8F-6E44-B891-B67E8BE18978}" type="presParOf" srcId="{61DB9F86-B90E-384E-866B-526AE45BE440}" destId="{3B029B1F-A4F1-F14C-80EF-A08ADFEBA288}" srcOrd="1" destOrd="0" presId="urn:microsoft.com/office/officeart/2005/8/layout/hProcess4"/>
    <dgm:cxn modelId="{3BDE70A6-073B-854E-AD66-2F64423BFC88}" type="presParOf" srcId="{61DB9F86-B90E-384E-866B-526AE45BE440}" destId="{FAB08C7B-900D-7546-9604-6F738E9CE770}" srcOrd="2" destOrd="0" presId="urn:microsoft.com/office/officeart/2005/8/layout/hProcess4"/>
    <dgm:cxn modelId="{5E96974B-4E38-554C-9385-4873D1F63D6B}" type="presParOf" srcId="{FAB08C7B-900D-7546-9604-6F738E9CE770}" destId="{EDBF8DC1-6A00-2943-8D05-979BFAE404DC}" srcOrd="0" destOrd="0" presId="urn:microsoft.com/office/officeart/2005/8/layout/hProcess4"/>
    <dgm:cxn modelId="{63324E27-6EA5-D141-A070-4B853F8DE0CC}" type="presParOf" srcId="{EDBF8DC1-6A00-2943-8D05-979BFAE404DC}" destId="{14727BB0-445E-DA4D-9C9E-00F3B0710F73}" srcOrd="0" destOrd="0" presId="urn:microsoft.com/office/officeart/2005/8/layout/hProcess4"/>
    <dgm:cxn modelId="{C551A744-1169-0540-BC29-AED28EBC97BC}" type="presParOf" srcId="{EDBF8DC1-6A00-2943-8D05-979BFAE404DC}" destId="{427D8EEB-2049-2648-AFC6-C22C20A27F4A}" srcOrd="1" destOrd="0" presId="urn:microsoft.com/office/officeart/2005/8/layout/hProcess4"/>
    <dgm:cxn modelId="{6EB94BF1-3E43-DC49-93EB-CFD07C2B459C}" type="presParOf" srcId="{EDBF8DC1-6A00-2943-8D05-979BFAE404DC}" destId="{2F70247C-A04B-AD45-AC70-BE918C630478}" srcOrd="2" destOrd="0" presId="urn:microsoft.com/office/officeart/2005/8/layout/hProcess4"/>
    <dgm:cxn modelId="{38142C69-2EA5-E943-A4C6-C349ED063EC8}" type="presParOf" srcId="{EDBF8DC1-6A00-2943-8D05-979BFAE404DC}" destId="{33A75B8A-063E-3442-9A98-7A55C4BAC8A9}" srcOrd="3" destOrd="0" presId="urn:microsoft.com/office/officeart/2005/8/layout/hProcess4"/>
    <dgm:cxn modelId="{F9459B90-10F0-5744-B8BB-CF2561A2CEC1}" type="presParOf" srcId="{EDBF8DC1-6A00-2943-8D05-979BFAE404DC}" destId="{C571D011-0A28-9940-AF71-FA5AF3F2B7B4}" srcOrd="4" destOrd="0" presId="urn:microsoft.com/office/officeart/2005/8/layout/hProcess4"/>
    <dgm:cxn modelId="{26DB41EA-6166-8842-96A4-0AB900FB22DD}" type="presParOf" srcId="{FAB08C7B-900D-7546-9604-6F738E9CE770}" destId="{36B41190-F35A-FA4E-BE30-2333622E25B8}" srcOrd="1" destOrd="0" presId="urn:microsoft.com/office/officeart/2005/8/layout/hProcess4"/>
    <dgm:cxn modelId="{17D7F027-F95C-A842-84D6-9E0BD54264AD}" type="presParOf" srcId="{FAB08C7B-900D-7546-9604-6F738E9CE770}" destId="{D9F6B144-7ACD-0141-8EAB-F7E7DF936771}" srcOrd="2" destOrd="0" presId="urn:microsoft.com/office/officeart/2005/8/layout/hProcess4"/>
    <dgm:cxn modelId="{A0CBC087-0D99-4A45-9C36-08E5D6EB539F}" type="presParOf" srcId="{D9F6B144-7ACD-0141-8EAB-F7E7DF936771}" destId="{F79BD0B0-F83A-E04D-94D4-10790FC27832}" srcOrd="0" destOrd="0" presId="urn:microsoft.com/office/officeart/2005/8/layout/hProcess4"/>
    <dgm:cxn modelId="{208B6EAD-E84D-3B45-9847-F5F9E1CF55C0}" type="presParOf" srcId="{D9F6B144-7ACD-0141-8EAB-F7E7DF936771}" destId="{825BAB85-B5AC-C240-B731-B8A3809F9D5A}" srcOrd="1" destOrd="0" presId="urn:microsoft.com/office/officeart/2005/8/layout/hProcess4"/>
    <dgm:cxn modelId="{2070A4D7-AA3D-D643-B66A-6A5AA8B080D4}" type="presParOf" srcId="{D9F6B144-7ACD-0141-8EAB-F7E7DF936771}" destId="{26FC9599-7422-714F-B624-A5FFEAC53482}" srcOrd="2" destOrd="0" presId="urn:microsoft.com/office/officeart/2005/8/layout/hProcess4"/>
    <dgm:cxn modelId="{B97F3BD5-0399-744C-8416-5FF106E353FC}" type="presParOf" srcId="{D9F6B144-7ACD-0141-8EAB-F7E7DF936771}" destId="{40FD0C39-A57B-4746-83D5-D73CAC789D9D}" srcOrd="3" destOrd="0" presId="urn:microsoft.com/office/officeart/2005/8/layout/hProcess4"/>
    <dgm:cxn modelId="{502B8E55-7BD6-E546-BF4E-AE10266D044E}" type="presParOf" srcId="{D9F6B144-7ACD-0141-8EAB-F7E7DF936771}" destId="{20679EA1-1643-7743-A266-9F78A260C104}" srcOrd="4" destOrd="0" presId="urn:microsoft.com/office/officeart/2005/8/layout/hProcess4"/>
    <dgm:cxn modelId="{8B7EAA39-CF83-4046-9D00-7BFE72C27124}" type="presParOf" srcId="{FAB08C7B-900D-7546-9604-6F738E9CE770}" destId="{079A0B5B-F15E-4046-9140-9BDD7C7AACA6}" srcOrd="3" destOrd="0" presId="urn:microsoft.com/office/officeart/2005/8/layout/hProcess4"/>
    <dgm:cxn modelId="{1EA550BA-C775-AA43-96D5-5422EABFDA12}" type="presParOf" srcId="{FAB08C7B-900D-7546-9604-6F738E9CE770}" destId="{5AAC19E9-AE2B-CA48-8544-B8C2C4EFA8CC}" srcOrd="4" destOrd="0" presId="urn:microsoft.com/office/officeart/2005/8/layout/hProcess4"/>
    <dgm:cxn modelId="{193EC68B-ACAA-4F4F-9A54-DF71F28726AE}" type="presParOf" srcId="{5AAC19E9-AE2B-CA48-8544-B8C2C4EFA8CC}" destId="{19F59F81-2788-7E47-B3F8-3E32F0136CBE}" srcOrd="0" destOrd="0" presId="urn:microsoft.com/office/officeart/2005/8/layout/hProcess4"/>
    <dgm:cxn modelId="{2D265FB4-A705-0A4B-BCD2-D3AC369553F4}" type="presParOf" srcId="{5AAC19E9-AE2B-CA48-8544-B8C2C4EFA8CC}" destId="{E95E5B31-3BA2-A045-AC9E-494CFC95ED76}" srcOrd="1" destOrd="0" presId="urn:microsoft.com/office/officeart/2005/8/layout/hProcess4"/>
    <dgm:cxn modelId="{92BCFE68-93E3-D340-BFCB-4ACBBBD57A5A}" type="presParOf" srcId="{5AAC19E9-AE2B-CA48-8544-B8C2C4EFA8CC}" destId="{D6927B3F-93FF-B241-A8CC-88E182CBC191}" srcOrd="2" destOrd="0" presId="urn:microsoft.com/office/officeart/2005/8/layout/hProcess4"/>
    <dgm:cxn modelId="{5559A9E7-9945-C247-8786-66D2572B8F78}" type="presParOf" srcId="{5AAC19E9-AE2B-CA48-8544-B8C2C4EFA8CC}" destId="{54341ACF-E68C-CA4B-900B-389E6B4A70FE}" srcOrd="3" destOrd="0" presId="urn:microsoft.com/office/officeart/2005/8/layout/hProcess4"/>
    <dgm:cxn modelId="{102F8A4E-F4DF-4149-B4A5-8B85F924E5C3}" type="presParOf" srcId="{5AAC19E9-AE2B-CA48-8544-B8C2C4EFA8CC}" destId="{0F171057-04C2-DD4F-9621-9E7128365318}"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0DC1C5-AE1D-0848-9016-18A40D12B7F8}"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F774AE7D-BD23-E04E-9EEF-B3AE48BF442B}">
      <dgm:prSet/>
      <dgm:spPr>
        <a:solidFill>
          <a:schemeClr val="tx2">
            <a:lumMod val="75000"/>
          </a:schemeClr>
        </a:solidFill>
        <a:ln w="25400">
          <a:solidFill>
            <a:schemeClr val="bg1"/>
          </a:solidFill>
        </a:ln>
      </dgm:spPr>
      <dgm:t>
        <a:bodyPr/>
        <a:lstStyle/>
        <a:p>
          <a:pPr rtl="0"/>
          <a:r>
            <a:rPr lang="en-US" b="1" dirty="0">
              <a:solidFill>
                <a:schemeClr val="bg1"/>
              </a:solidFill>
            </a:rPr>
            <a:t>Database access control system determines:</a:t>
          </a:r>
          <a:endParaRPr lang="en-US" dirty="0">
            <a:solidFill>
              <a:schemeClr val="bg1"/>
            </a:solidFill>
          </a:endParaRPr>
        </a:p>
      </dgm:t>
    </dgm:pt>
    <dgm:pt modelId="{C987D3B0-D736-394F-AE91-3EF70DF6CDFA}" type="parTrans" cxnId="{6177823B-B89C-4F43-A69D-E6976702F1CA}">
      <dgm:prSet/>
      <dgm:spPr/>
      <dgm:t>
        <a:bodyPr/>
        <a:lstStyle/>
        <a:p>
          <a:endParaRPr lang="en-US"/>
        </a:p>
      </dgm:t>
    </dgm:pt>
    <dgm:pt modelId="{A8817683-5C99-794C-B1D1-F123710528D9}" type="sibTrans" cxnId="{6177823B-B89C-4F43-A69D-E6976702F1CA}">
      <dgm:prSet/>
      <dgm:spPr/>
      <dgm:t>
        <a:bodyPr/>
        <a:lstStyle/>
        <a:p>
          <a:endParaRPr lang="en-US"/>
        </a:p>
      </dgm:t>
    </dgm:pt>
    <dgm:pt modelId="{62E2169F-C878-C043-A33B-924666554428}">
      <dgm:prSet custT="1"/>
      <dgm:spPr>
        <a:ln w="25400">
          <a:solidFill>
            <a:schemeClr val="bg1"/>
          </a:solidFill>
        </a:ln>
      </dgm:spPr>
      <dgm:t>
        <a:bodyPr/>
        <a:lstStyle/>
        <a:p>
          <a:pPr rtl="0"/>
          <a:r>
            <a:rPr lang="en-US" sz="1800" b="1" dirty="0"/>
            <a:t>If the user has access to the entire database or just portions of it</a:t>
          </a:r>
          <a:endParaRPr lang="en-US" sz="1800" dirty="0"/>
        </a:p>
      </dgm:t>
    </dgm:pt>
    <dgm:pt modelId="{AC793626-DCB5-814F-9E69-0EB4F76967D1}" type="parTrans" cxnId="{70C14049-91BC-B944-B89C-2CDE6C2FD8A9}">
      <dgm:prSet/>
      <dgm:spPr>
        <a:solidFill>
          <a:schemeClr val="accent1"/>
        </a:solidFill>
      </dgm:spPr>
      <dgm:t>
        <a:bodyPr/>
        <a:lstStyle/>
        <a:p>
          <a:endParaRPr lang="en-US"/>
        </a:p>
      </dgm:t>
    </dgm:pt>
    <dgm:pt modelId="{8A40CE69-350E-C443-9483-3F1B5D22964A}" type="sibTrans" cxnId="{70C14049-91BC-B944-B89C-2CDE6C2FD8A9}">
      <dgm:prSet/>
      <dgm:spPr>
        <a:solidFill>
          <a:schemeClr val="accent1"/>
        </a:solidFill>
      </dgm:spPr>
      <dgm:t>
        <a:bodyPr/>
        <a:lstStyle/>
        <a:p>
          <a:endParaRPr lang="en-US"/>
        </a:p>
      </dgm:t>
    </dgm:pt>
    <dgm:pt modelId="{3A7DE87B-FC8F-F042-A3A2-5A5885E21F55}">
      <dgm:prSet custT="1"/>
      <dgm:spPr>
        <a:ln w="25400">
          <a:solidFill>
            <a:schemeClr val="bg1"/>
          </a:solidFill>
        </a:ln>
      </dgm:spPr>
      <dgm:t>
        <a:bodyPr/>
        <a:lstStyle/>
        <a:p>
          <a:pPr rtl="0"/>
          <a:r>
            <a:rPr lang="en-US" sz="1800" b="1" dirty="0"/>
            <a:t>What access rights the user has (create, insert, delete, update, read, write)</a:t>
          </a:r>
          <a:endParaRPr lang="en-US" sz="1800" dirty="0"/>
        </a:p>
      </dgm:t>
    </dgm:pt>
    <dgm:pt modelId="{2354BB83-68C6-7849-8B3C-6B33C7EE8F73}" type="parTrans" cxnId="{C977E433-8C05-0845-8833-2752B7BA0E6C}">
      <dgm:prSet/>
      <dgm:spPr/>
      <dgm:t>
        <a:bodyPr/>
        <a:lstStyle/>
        <a:p>
          <a:endParaRPr lang="en-US"/>
        </a:p>
      </dgm:t>
    </dgm:pt>
    <dgm:pt modelId="{DA30F3A1-34CC-1D49-A6AA-6D5815CFFFB1}" type="sibTrans" cxnId="{C977E433-8C05-0845-8833-2752B7BA0E6C}">
      <dgm:prSet/>
      <dgm:spPr/>
      <dgm:t>
        <a:bodyPr/>
        <a:lstStyle/>
        <a:p>
          <a:endParaRPr lang="en-US"/>
        </a:p>
      </dgm:t>
    </dgm:pt>
    <dgm:pt modelId="{CF9ED469-24BB-8E4E-9A48-BF019A27B1B2}">
      <dgm:prSet/>
      <dgm:spPr>
        <a:solidFill>
          <a:schemeClr val="tx2">
            <a:lumMod val="75000"/>
          </a:schemeClr>
        </a:solidFill>
        <a:ln w="25400">
          <a:solidFill>
            <a:schemeClr val="bg1"/>
          </a:solidFill>
        </a:ln>
      </dgm:spPr>
      <dgm:t>
        <a:bodyPr/>
        <a:lstStyle/>
        <a:p>
          <a:pPr rtl="0"/>
          <a:r>
            <a:rPr lang="en-US" b="1" dirty="0">
              <a:solidFill>
                <a:srgbClr val="000000"/>
              </a:solidFill>
            </a:rPr>
            <a:t>Can support a range of administrative policies</a:t>
          </a:r>
          <a:endParaRPr lang="en-US" dirty="0">
            <a:solidFill>
              <a:srgbClr val="000000"/>
            </a:solidFill>
          </a:endParaRPr>
        </a:p>
      </dgm:t>
    </dgm:pt>
    <dgm:pt modelId="{568BC8F7-2973-D24A-A712-2395F82D90BE}" type="parTrans" cxnId="{0EF1B80F-C8E3-5744-8F89-E0294310D8BB}">
      <dgm:prSet/>
      <dgm:spPr/>
      <dgm:t>
        <a:bodyPr/>
        <a:lstStyle/>
        <a:p>
          <a:endParaRPr lang="en-US"/>
        </a:p>
      </dgm:t>
    </dgm:pt>
    <dgm:pt modelId="{77D2813C-9213-BA4C-BFBE-F88C6E1917CC}" type="sibTrans" cxnId="{0EF1B80F-C8E3-5744-8F89-E0294310D8BB}">
      <dgm:prSet/>
      <dgm:spPr/>
      <dgm:t>
        <a:bodyPr/>
        <a:lstStyle/>
        <a:p>
          <a:endParaRPr lang="en-US"/>
        </a:p>
      </dgm:t>
    </dgm:pt>
    <dgm:pt modelId="{7C4F428A-F8DB-EC40-A475-6DBDA6380575}">
      <dgm:prSet custT="1"/>
      <dgm:spPr>
        <a:ln w="25400">
          <a:solidFill>
            <a:schemeClr val="bg1"/>
          </a:solidFill>
        </a:ln>
      </dgm:spPr>
      <dgm:t>
        <a:bodyPr/>
        <a:lstStyle/>
        <a:p>
          <a:pPr rtl="0"/>
          <a:r>
            <a:rPr lang="en-US" sz="1800" b="1" dirty="0"/>
            <a:t>Centralized administration</a:t>
          </a:r>
          <a:endParaRPr lang="en-US" sz="1800" dirty="0"/>
        </a:p>
      </dgm:t>
    </dgm:pt>
    <dgm:pt modelId="{3579225F-8382-0645-9DEC-5B58B7506EF3}" type="parTrans" cxnId="{24DD753B-F8EF-AA46-A026-6AF1D8948AFB}">
      <dgm:prSet/>
      <dgm:spPr>
        <a:solidFill>
          <a:schemeClr val="accent1"/>
        </a:solidFill>
      </dgm:spPr>
      <dgm:t>
        <a:bodyPr/>
        <a:lstStyle/>
        <a:p>
          <a:endParaRPr lang="en-US"/>
        </a:p>
      </dgm:t>
    </dgm:pt>
    <dgm:pt modelId="{7062FC6C-F862-E04E-863D-18303F0DA4BD}" type="sibTrans" cxnId="{24DD753B-F8EF-AA46-A026-6AF1D8948AFB}">
      <dgm:prSet/>
      <dgm:spPr>
        <a:solidFill>
          <a:schemeClr val="accent1"/>
        </a:solidFill>
      </dgm:spPr>
      <dgm:t>
        <a:bodyPr/>
        <a:lstStyle/>
        <a:p>
          <a:endParaRPr lang="en-US"/>
        </a:p>
      </dgm:t>
    </dgm:pt>
    <dgm:pt modelId="{C78A51F6-4E5F-B74F-B733-50176B863C6D}">
      <dgm:prSet custT="1"/>
      <dgm:spPr>
        <a:ln w="25400">
          <a:solidFill>
            <a:schemeClr val="bg1"/>
          </a:solidFill>
        </a:ln>
      </dgm:spPr>
      <dgm:t>
        <a:bodyPr/>
        <a:lstStyle/>
        <a:p>
          <a:pPr rtl="0"/>
          <a:r>
            <a:rPr lang="en-US" sz="1600" b="1" dirty="0"/>
            <a:t>Small number of privileged users may grant and revoke access rights</a:t>
          </a:r>
          <a:endParaRPr lang="en-US" sz="1600" dirty="0"/>
        </a:p>
      </dgm:t>
    </dgm:pt>
    <dgm:pt modelId="{839FDDD5-EAAC-DB4B-B397-B41EE4B72BA1}" type="parTrans" cxnId="{F78545C9-217F-6949-894B-BEF7EAE5F2C0}">
      <dgm:prSet/>
      <dgm:spPr/>
      <dgm:t>
        <a:bodyPr/>
        <a:lstStyle/>
        <a:p>
          <a:endParaRPr lang="en-US"/>
        </a:p>
      </dgm:t>
    </dgm:pt>
    <dgm:pt modelId="{07DB008B-A44B-B54C-B1C0-0B853FDFF114}" type="sibTrans" cxnId="{F78545C9-217F-6949-894B-BEF7EAE5F2C0}">
      <dgm:prSet/>
      <dgm:spPr/>
      <dgm:t>
        <a:bodyPr/>
        <a:lstStyle/>
        <a:p>
          <a:endParaRPr lang="en-US"/>
        </a:p>
      </dgm:t>
    </dgm:pt>
    <dgm:pt modelId="{F3CCC854-9169-E543-87D2-AC2930F4EC5D}">
      <dgm:prSet custT="1"/>
      <dgm:spPr>
        <a:ln w="25400">
          <a:solidFill>
            <a:schemeClr val="bg1"/>
          </a:solidFill>
        </a:ln>
      </dgm:spPr>
      <dgm:t>
        <a:bodyPr/>
        <a:lstStyle/>
        <a:p>
          <a:pPr rtl="0"/>
          <a:r>
            <a:rPr lang="en-US" sz="1800" b="1" dirty="0"/>
            <a:t>Ownership-based administration</a:t>
          </a:r>
          <a:endParaRPr lang="en-US" sz="1800" dirty="0"/>
        </a:p>
      </dgm:t>
    </dgm:pt>
    <dgm:pt modelId="{B52ABC47-C0C0-224A-9D21-3485167CDA24}" type="parTrans" cxnId="{5601EA34-73FB-F746-B58D-F30EDF9D1863}">
      <dgm:prSet/>
      <dgm:spPr/>
      <dgm:t>
        <a:bodyPr/>
        <a:lstStyle/>
        <a:p>
          <a:endParaRPr lang="en-US"/>
        </a:p>
      </dgm:t>
    </dgm:pt>
    <dgm:pt modelId="{BB6C4319-4C71-F54B-A791-204B39605426}" type="sibTrans" cxnId="{5601EA34-73FB-F746-B58D-F30EDF9D1863}">
      <dgm:prSet/>
      <dgm:spPr>
        <a:solidFill>
          <a:schemeClr val="accent1"/>
        </a:solidFill>
      </dgm:spPr>
      <dgm:t>
        <a:bodyPr/>
        <a:lstStyle/>
        <a:p>
          <a:endParaRPr lang="en-US"/>
        </a:p>
      </dgm:t>
    </dgm:pt>
    <dgm:pt modelId="{5A384C71-A5F0-494D-BF90-D8F49E8AF9A7}">
      <dgm:prSet custT="1"/>
      <dgm:spPr>
        <a:ln w="25400">
          <a:solidFill>
            <a:schemeClr val="bg1"/>
          </a:solidFill>
        </a:ln>
      </dgm:spPr>
      <dgm:t>
        <a:bodyPr/>
        <a:lstStyle/>
        <a:p>
          <a:pPr rtl="0"/>
          <a:r>
            <a:rPr lang="en-US" sz="1600" b="1" dirty="0"/>
            <a:t>The creator of a table may grant and revoke access rights to the table</a:t>
          </a:r>
          <a:endParaRPr lang="en-US" sz="1600" dirty="0"/>
        </a:p>
      </dgm:t>
    </dgm:pt>
    <dgm:pt modelId="{5E27658A-FD50-564A-905B-013785CEAC19}" type="parTrans" cxnId="{FB12DDC9-1F9F-0347-A6D6-D7CE9A6698D6}">
      <dgm:prSet/>
      <dgm:spPr/>
      <dgm:t>
        <a:bodyPr/>
        <a:lstStyle/>
        <a:p>
          <a:endParaRPr lang="en-US"/>
        </a:p>
      </dgm:t>
    </dgm:pt>
    <dgm:pt modelId="{EDD341ED-816A-6848-B74F-516EC14A959C}" type="sibTrans" cxnId="{FB12DDC9-1F9F-0347-A6D6-D7CE9A6698D6}">
      <dgm:prSet/>
      <dgm:spPr/>
      <dgm:t>
        <a:bodyPr/>
        <a:lstStyle/>
        <a:p>
          <a:endParaRPr lang="en-US"/>
        </a:p>
      </dgm:t>
    </dgm:pt>
    <dgm:pt modelId="{D2D00EE0-E4A3-D843-A1FA-39B11F96B651}">
      <dgm:prSet/>
      <dgm:spPr>
        <a:ln w="25400">
          <a:solidFill>
            <a:schemeClr val="bg1"/>
          </a:solidFill>
        </a:ln>
      </dgm:spPr>
      <dgm:t>
        <a:bodyPr/>
        <a:lstStyle/>
        <a:p>
          <a:pPr rtl="0"/>
          <a:r>
            <a:rPr lang="en-US" b="1" dirty="0"/>
            <a:t>Decentralized administration</a:t>
          </a:r>
          <a:endParaRPr lang="en-US" dirty="0"/>
        </a:p>
      </dgm:t>
    </dgm:pt>
    <dgm:pt modelId="{BE4C1E24-31B2-D548-8A3E-B27E00DE73F4}" type="parTrans" cxnId="{14BCF641-C4B9-794F-8DE7-F3A3409F5BFD}">
      <dgm:prSet/>
      <dgm:spPr/>
      <dgm:t>
        <a:bodyPr/>
        <a:lstStyle/>
        <a:p>
          <a:endParaRPr lang="en-US"/>
        </a:p>
      </dgm:t>
    </dgm:pt>
    <dgm:pt modelId="{2474DD5B-3CCD-C944-98D9-52D400FFF10A}" type="sibTrans" cxnId="{14BCF641-C4B9-794F-8DE7-F3A3409F5BFD}">
      <dgm:prSet/>
      <dgm:spPr/>
      <dgm:t>
        <a:bodyPr/>
        <a:lstStyle/>
        <a:p>
          <a:endParaRPr lang="en-US"/>
        </a:p>
      </dgm:t>
    </dgm:pt>
    <dgm:pt modelId="{60D0FDDF-B684-7B45-8123-1DBA95B2756B}">
      <dgm:prSet/>
      <dgm:spPr>
        <a:ln w="25400">
          <a:solidFill>
            <a:schemeClr val="bg1"/>
          </a:solidFill>
        </a:ln>
      </dgm:spPr>
      <dgm:t>
        <a:bodyPr/>
        <a:lstStyle/>
        <a:p>
          <a:pPr rtl="0"/>
          <a:r>
            <a:rPr lang="en-US" b="1" dirty="0"/>
            <a:t>The owner of the table may grant and revoke authorization rights to other users, allowing them to grant and revoke access rights to the table</a:t>
          </a:r>
          <a:endParaRPr lang="en-US" dirty="0"/>
        </a:p>
      </dgm:t>
    </dgm:pt>
    <dgm:pt modelId="{EDED090E-12FD-844A-97D8-85DF8180FBC2}" type="parTrans" cxnId="{9AC62D79-716B-AF43-B560-D8CB7E4A7980}">
      <dgm:prSet/>
      <dgm:spPr/>
      <dgm:t>
        <a:bodyPr/>
        <a:lstStyle/>
        <a:p>
          <a:endParaRPr lang="en-US"/>
        </a:p>
      </dgm:t>
    </dgm:pt>
    <dgm:pt modelId="{B6A8A5E0-684C-174E-9503-08F1F8E8AC36}" type="sibTrans" cxnId="{9AC62D79-716B-AF43-B560-D8CB7E4A7980}">
      <dgm:prSet/>
      <dgm:spPr/>
      <dgm:t>
        <a:bodyPr/>
        <a:lstStyle/>
        <a:p>
          <a:endParaRPr lang="en-US"/>
        </a:p>
      </dgm:t>
    </dgm:pt>
    <dgm:pt modelId="{4C1A9531-01A5-2B47-A673-184C37C8A4B8}" type="pres">
      <dgm:prSet presAssocID="{710DC1C5-AE1D-0848-9016-18A40D12B7F8}" presName="Name0" presStyleCnt="0">
        <dgm:presLayoutVars>
          <dgm:dir/>
          <dgm:animLvl val="lvl"/>
          <dgm:resizeHandles val="exact"/>
        </dgm:presLayoutVars>
      </dgm:prSet>
      <dgm:spPr/>
    </dgm:pt>
    <dgm:pt modelId="{69FF1F2E-2568-8E48-B9E0-A4B3C7EB8138}" type="pres">
      <dgm:prSet presAssocID="{F774AE7D-BD23-E04E-9EEF-B3AE48BF442B}" presName="vertFlow" presStyleCnt="0"/>
      <dgm:spPr/>
    </dgm:pt>
    <dgm:pt modelId="{F78B6DAD-EB05-444F-8AB1-BA4931CA8374}" type="pres">
      <dgm:prSet presAssocID="{F774AE7D-BD23-E04E-9EEF-B3AE48BF442B}" presName="header" presStyleLbl="node1" presStyleIdx="0" presStyleCnt="2"/>
      <dgm:spPr/>
    </dgm:pt>
    <dgm:pt modelId="{D8B2607C-6E53-004A-909D-360372672B0A}" type="pres">
      <dgm:prSet presAssocID="{AC793626-DCB5-814F-9E69-0EB4F76967D1}" presName="parTrans" presStyleLbl="sibTrans2D1" presStyleIdx="0" presStyleCnt="5"/>
      <dgm:spPr/>
    </dgm:pt>
    <dgm:pt modelId="{3617A085-E756-C340-B729-9816B8EDC2C7}" type="pres">
      <dgm:prSet presAssocID="{62E2169F-C878-C043-A33B-924666554428}" presName="child" presStyleLbl="alignAccFollowNode1" presStyleIdx="0" presStyleCnt="5">
        <dgm:presLayoutVars>
          <dgm:chMax val="0"/>
          <dgm:bulletEnabled val="1"/>
        </dgm:presLayoutVars>
      </dgm:prSet>
      <dgm:spPr/>
    </dgm:pt>
    <dgm:pt modelId="{418A1A9B-B8EB-184C-B8AF-CA8207E8D21E}" type="pres">
      <dgm:prSet presAssocID="{8A40CE69-350E-C443-9483-3F1B5D22964A}" presName="sibTrans" presStyleLbl="sibTrans2D1" presStyleIdx="1" presStyleCnt="5"/>
      <dgm:spPr/>
    </dgm:pt>
    <dgm:pt modelId="{F7E897E6-1360-EE43-B6D9-17E7E2AD3FCF}" type="pres">
      <dgm:prSet presAssocID="{3A7DE87B-FC8F-F042-A3A2-5A5885E21F55}" presName="child" presStyleLbl="alignAccFollowNode1" presStyleIdx="1" presStyleCnt="5">
        <dgm:presLayoutVars>
          <dgm:chMax val="0"/>
          <dgm:bulletEnabled val="1"/>
        </dgm:presLayoutVars>
      </dgm:prSet>
      <dgm:spPr/>
    </dgm:pt>
    <dgm:pt modelId="{129CFE88-9DFF-D24D-B19B-8EE08583C247}" type="pres">
      <dgm:prSet presAssocID="{F774AE7D-BD23-E04E-9EEF-B3AE48BF442B}" presName="hSp" presStyleCnt="0"/>
      <dgm:spPr/>
    </dgm:pt>
    <dgm:pt modelId="{EB6E9E1E-B3E0-B74B-8D92-B3D9739944C9}" type="pres">
      <dgm:prSet presAssocID="{CF9ED469-24BB-8E4E-9A48-BF019A27B1B2}" presName="vertFlow" presStyleCnt="0"/>
      <dgm:spPr/>
    </dgm:pt>
    <dgm:pt modelId="{A4590DF0-A318-CC43-A18A-0B09CE77DACF}" type="pres">
      <dgm:prSet presAssocID="{CF9ED469-24BB-8E4E-9A48-BF019A27B1B2}" presName="header" presStyleLbl="node1" presStyleIdx="1" presStyleCnt="2"/>
      <dgm:spPr/>
    </dgm:pt>
    <dgm:pt modelId="{E10E247B-EA72-0B4D-BEC6-25AE77564A34}" type="pres">
      <dgm:prSet presAssocID="{3579225F-8382-0645-9DEC-5B58B7506EF3}" presName="parTrans" presStyleLbl="sibTrans2D1" presStyleIdx="2" presStyleCnt="5"/>
      <dgm:spPr/>
    </dgm:pt>
    <dgm:pt modelId="{B0E0FFB7-FDE8-8F45-91C3-073F4B738C6C}" type="pres">
      <dgm:prSet presAssocID="{7C4F428A-F8DB-EC40-A475-6DBDA6380575}" presName="child" presStyleLbl="alignAccFollowNode1" presStyleIdx="2" presStyleCnt="5">
        <dgm:presLayoutVars>
          <dgm:chMax val="0"/>
          <dgm:bulletEnabled val="1"/>
        </dgm:presLayoutVars>
      </dgm:prSet>
      <dgm:spPr/>
    </dgm:pt>
    <dgm:pt modelId="{40379304-9C63-0940-BF30-51A501825D49}" type="pres">
      <dgm:prSet presAssocID="{7062FC6C-F862-E04E-863D-18303F0DA4BD}" presName="sibTrans" presStyleLbl="sibTrans2D1" presStyleIdx="3" presStyleCnt="5"/>
      <dgm:spPr/>
    </dgm:pt>
    <dgm:pt modelId="{C210DFBA-EE4C-3D48-A239-0A54457A4CE7}" type="pres">
      <dgm:prSet presAssocID="{F3CCC854-9169-E543-87D2-AC2930F4EC5D}" presName="child" presStyleLbl="alignAccFollowNode1" presStyleIdx="3" presStyleCnt="5">
        <dgm:presLayoutVars>
          <dgm:chMax val="0"/>
          <dgm:bulletEnabled val="1"/>
        </dgm:presLayoutVars>
      </dgm:prSet>
      <dgm:spPr/>
    </dgm:pt>
    <dgm:pt modelId="{0F05858A-43AB-C247-B726-3AC9790EBA67}" type="pres">
      <dgm:prSet presAssocID="{BB6C4319-4C71-F54B-A791-204B39605426}" presName="sibTrans" presStyleLbl="sibTrans2D1" presStyleIdx="4" presStyleCnt="5"/>
      <dgm:spPr/>
    </dgm:pt>
    <dgm:pt modelId="{EFD569BB-6393-254A-8F5F-F6C61361DD67}" type="pres">
      <dgm:prSet presAssocID="{D2D00EE0-E4A3-D843-A1FA-39B11F96B651}" presName="child" presStyleLbl="alignAccFollowNode1" presStyleIdx="4" presStyleCnt="5">
        <dgm:presLayoutVars>
          <dgm:chMax val="0"/>
          <dgm:bulletEnabled val="1"/>
        </dgm:presLayoutVars>
      </dgm:prSet>
      <dgm:spPr/>
    </dgm:pt>
  </dgm:ptLst>
  <dgm:cxnLst>
    <dgm:cxn modelId="{0EF1B80F-C8E3-5744-8F89-E0294310D8BB}" srcId="{710DC1C5-AE1D-0848-9016-18A40D12B7F8}" destId="{CF9ED469-24BB-8E4E-9A48-BF019A27B1B2}" srcOrd="1" destOrd="0" parTransId="{568BC8F7-2973-D24A-A712-2395F82D90BE}" sibTransId="{77D2813C-9213-BA4C-BFBE-F88C6E1917CC}"/>
    <dgm:cxn modelId="{E87FAA26-FFA3-E744-88D9-DB90505010B7}" type="presOf" srcId="{F3CCC854-9169-E543-87D2-AC2930F4EC5D}" destId="{C210DFBA-EE4C-3D48-A239-0A54457A4CE7}" srcOrd="0" destOrd="0" presId="urn:microsoft.com/office/officeart/2005/8/layout/lProcess1"/>
    <dgm:cxn modelId="{C977E433-8C05-0845-8833-2752B7BA0E6C}" srcId="{F774AE7D-BD23-E04E-9EEF-B3AE48BF442B}" destId="{3A7DE87B-FC8F-F042-A3A2-5A5885E21F55}" srcOrd="1" destOrd="0" parTransId="{2354BB83-68C6-7849-8B3C-6B33C7EE8F73}" sibTransId="{DA30F3A1-34CC-1D49-A6AA-6D5815CFFFB1}"/>
    <dgm:cxn modelId="{5601EA34-73FB-F746-B58D-F30EDF9D1863}" srcId="{CF9ED469-24BB-8E4E-9A48-BF019A27B1B2}" destId="{F3CCC854-9169-E543-87D2-AC2930F4EC5D}" srcOrd="1" destOrd="0" parTransId="{B52ABC47-C0C0-224A-9D21-3485167CDA24}" sibTransId="{BB6C4319-4C71-F54B-A791-204B39605426}"/>
    <dgm:cxn modelId="{24DD753B-F8EF-AA46-A026-6AF1D8948AFB}" srcId="{CF9ED469-24BB-8E4E-9A48-BF019A27B1B2}" destId="{7C4F428A-F8DB-EC40-A475-6DBDA6380575}" srcOrd="0" destOrd="0" parTransId="{3579225F-8382-0645-9DEC-5B58B7506EF3}" sibTransId="{7062FC6C-F862-E04E-863D-18303F0DA4BD}"/>
    <dgm:cxn modelId="{6177823B-B89C-4F43-A69D-E6976702F1CA}" srcId="{710DC1C5-AE1D-0848-9016-18A40D12B7F8}" destId="{F774AE7D-BD23-E04E-9EEF-B3AE48BF442B}" srcOrd="0" destOrd="0" parTransId="{C987D3B0-D736-394F-AE91-3EF70DF6CDFA}" sibTransId="{A8817683-5C99-794C-B1D1-F123710528D9}"/>
    <dgm:cxn modelId="{14BCF641-C4B9-794F-8DE7-F3A3409F5BFD}" srcId="{CF9ED469-24BB-8E4E-9A48-BF019A27B1B2}" destId="{D2D00EE0-E4A3-D843-A1FA-39B11F96B651}" srcOrd="2" destOrd="0" parTransId="{BE4C1E24-31B2-D548-8A3E-B27E00DE73F4}" sibTransId="{2474DD5B-3CCD-C944-98D9-52D400FFF10A}"/>
    <dgm:cxn modelId="{70C14049-91BC-B944-B89C-2CDE6C2FD8A9}" srcId="{F774AE7D-BD23-E04E-9EEF-B3AE48BF442B}" destId="{62E2169F-C878-C043-A33B-924666554428}" srcOrd="0" destOrd="0" parTransId="{AC793626-DCB5-814F-9E69-0EB4F76967D1}" sibTransId="{8A40CE69-350E-C443-9483-3F1B5D22964A}"/>
    <dgm:cxn modelId="{13DFCE4C-CB81-6A4F-B6C2-9F07B7C2E1AA}" type="presOf" srcId="{60D0FDDF-B684-7B45-8123-1DBA95B2756B}" destId="{EFD569BB-6393-254A-8F5F-F6C61361DD67}" srcOrd="0" destOrd="1" presId="urn:microsoft.com/office/officeart/2005/8/layout/lProcess1"/>
    <dgm:cxn modelId="{17348950-6802-E349-971F-3915DF6E8D26}" type="presOf" srcId="{D2D00EE0-E4A3-D843-A1FA-39B11F96B651}" destId="{EFD569BB-6393-254A-8F5F-F6C61361DD67}" srcOrd="0" destOrd="0" presId="urn:microsoft.com/office/officeart/2005/8/layout/lProcess1"/>
    <dgm:cxn modelId="{E2F64B75-A50B-BE4A-A2A0-3289687760FF}" type="presOf" srcId="{62E2169F-C878-C043-A33B-924666554428}" destId="{3617A085-E756-C340-B729-9816B8EDC2C7}" srcOrd="0" destOrd="0" presId="urn:microsoft.com/office/officeart/2005/8/layout/lProcess1"/>
    <dgm:cxn modelId="{C505C658-BC60-B748-8D83-CC8EE0B1EDE9}" type="presOf" srcId="{F774AE7D-BD23-E04E-9EEF-B3AE48BF442B}" destId="{F78B6DAD-EB05-444F-8AB1-BA4931CA8374}" srcOrd="0" destOrd="0" presId="urn:microsoft.com/office/officeart/2005/8/layout/lProcess1"/>
    <dgm:cxn modelId="{9AC62D79-716B-AF43-B560-D8CB7E4A7980}" srcId="{D2D00EE0-E4A3-D843-A1FA-39B11F96B651}" destId="{60D0FDDF-B684-7B45-8123-1DBA95B2756B}" srcOrd="0" destOrd="0" parTransId="{EDED090E-12FD-844A-97D8-85DF8180FBC2}" sibTransId="{B6A8A5E0-684C-174E-9503-08F1F8E8AC36}"/>
    <dgm:cxn modelId="{5670EE7D-1B43-0C4F-BF90-3661F0F775D4}" type="presOf" srcId="{710DC1C5-AE1D-0848-9016-18A40D12B7F8}" destId="{4C1A9531-01A5-2B47-A673-184C37C8A4B8}" srcOrd="0" destOrd="0" presId="urn:microsoft.com/office/officeart/2005/8/layout/lProcess1"/>
    <dgm:cxn modelId="{D5D5F686-3ADE-A041-978B-6C70EE1407A8}" type="presOf" srcId="{7C4F428A-F8DB-EC40-A475-6DBDA6380575}" destId="{B0E0FFB7-FDE8-8F45-91C3-073F4B738C6C}" srcOrd="0" destOrd="0" presId="urn:microsoft.com/office/officeart/2005/8/layout/lProcess1"/>
    <dgm:cxn modelId="{81235E88-F3FB-A24F-B4DB-80F3410C6FA9}" type="presOf" srcId="{8A40CE69-350E-C443-9483-3F1B5D22964A}" destId="{418A1A9B-B8EB-184C-B8AF-CA8207E8D21E}" srcOrd="0" destOrd="0" presId="urn:microsoft.com/office/officeart/2005/8/layout/lProcess1"/>
    <dgm:cxn modelId="{1E16E588-A410-474D-8C46-378B1FD76AE2}" type="presOf" srcId="{CF9ED469-24BB-8E4E-9A48-BF019A27B1B2}" destId="{A4590DF0-A318-CC43-A18A-0B09CE77DACF}" srcOrd="0" destOrd="0" presId="urn:microsoft.com/office/officeart/2005/8/layout/lProcess1"/>
    <dgm:cxn modelId="{423EDF89-D6C9-C34E-A0D9-20D1004DBD85}" type="presOf" srcId="{BB6C4319-4C71-F54B-A791-204B39605426}" destId="{0F05858A-43AB-C247-B726-3AC9790EBA67}" srcOrd="0" destOrd="0" presId="urn:microsoft.com/office/officeart/2005/8/layout/lProcess1"/>
    <dgm:cxn modelId="{EF2EA690-B31F-1A41-A7D1-CE8D9E76BDE6}" type="presOf" srcId="{7062FC6C-F862-E04E-863D-18303F0DA4BD}" destId="{40379304-9C63-0940-BF30-51A501825D49}" srcOrd="0" destOrd="0" presId="urn:microsoft.com/office/officeart/2005/8/layout/lProcess1"/>
    <dgm:cxn modelId="{BF9F7895-399B-1748-91AB-F15688F1CA3D}" type="presOf" srcId="{3A7DE87B-FC8F-F042-A3A2-5A5885E21F55}" destId="{F7E897E6-1360-EE43-B6D9-17E7E2AD3FCF}" srcOrd="0" destOrd="0" presId="urn:microsoft.com/office/officeart/2005/8/layout/lProcess1"/>
    <dgm:cxn modelId="{705AA2A2-7214-4D42-B42E-1FC0F609C5E5}" type="presOf" srcId="{5A384C71-A5F0-494D-BF90-D8F49E8AF9A7}" destId="{C210DFBA-EE4C-3D48-A239-0A54457A4CE7}" srcOrd="0" destOrd="1" presId="urn:microsoft.com/office/officeart/2005/8/layout/lProcess1"/>
    <dgm:cxn modelId="{E62BBEA6-9188-4B40-B808-B73478576BB0}" type="presOf" srcId="{3579225F-8382-0645-9DEC-5B58B7506EF3}" destId="{E10E247B-EA72-0B4D-BEC6-25AE77564A34}" srcOrd="0" destOrd="0" presId="urn:microsoft.com/office/officeart/2005/8/layout/lProcess1"/>
    <dgm:cxn modelId="{AC2D05C4-97C5-B144-96D4-C79DDA6CC896}" type="presOf" srcId="{C78A51F6-4E5F-B74F-B733-50176B863C6D}" destId="{B0E0FFB7-FDE8-8F45-91C3-073F4B738C6C}" srcOrd="0" destOrd="1" presId="urn:microsoft.com/office/officeart/2005/8/layout/lProcess1"/>
    <dgm:cxn modelId="{F78545C9-217F-6949-894B-BEF7EAE5F2C0}" srcId="{7C4F428A-F8DB-EC40-A475-6DBDA6380575}" destId="{C78A51F6-4E5F-B74F-B733-50176B863C6D}" srcOrd="0" destOrd="0" parTransId="{839FDDD5-EAAC-DB4B-B397-B41EE4B72BA1}" sibTransId="{07DB008B-A44B-B54C-B1C0-0B853FDFF114}"/>
    <dgm:cxn modelId="{FB12DDC9-1F9F-0347-A6D6-D7CE9A6698D6}" srcId="{F3CCC854-9169-E543-87D2-AC2930F4EC5D}" destId="{5A384C71-A5F0-494D-BF90-D8F49E8AF9A7}" srcOrd="0" destOrd="0" parTransId="{5E27658A-FD50-564A-905B-013785CEAC19}" sibTransId="{EDD341ED-816A-6848-B74F-516EC14A959C}"/>
    <dgm:cxn modelId="{A8DC60E0-C296-E647-BA53-F7026C6631D6}" type="presOf" srcId="{AC793626-DCB5-814F-9E69-0EB4F76967D1}" destId="{D8B2607C-6E53-004A-909D-360372672B0A}" srcOrd="0" destOrd="0" presId="urn:microsoft.com/office/officeart/2005/8/layout/lProcess1"/>
    <dgm:cxn modelId="{0C5B1EC5-FE32-4C47-BAF0-7D3E31D76E64}" type="presParOf" srcId="{4C1A9531-01A5-2B47-A673-184C37C8A4B8}" destId="{69FF1F2E-2568-8E48-B9E0-A4B3C7EB8138}" srcOrd="0" destOrd="0" presId="urn:microsoft.com/office/officeart/2005/8/layout/lProcess1"/>
    <dgm:cxn modelId="{861EB69B-28E7-B940-B726-37549DDEFAC6}" type="presParOf" srcId="{69FF1F2E-2568-8E48-B9E0-A4B3C7EB8138}" destId="{F78B6DAD-EB05-444F-8AB1-BA4931CA8374}" srcOrd="0" destOrd="0" presId="urn:microsoft.com/office/officeart/2005/8/layout/lProcess1"/>
    <dgm:cxn modelId="{551EA490-2C25-0946-B82A-11DC2FAE4B62}" type="presParOf" srcId="{69FF1F2E-2568-8E48-B9E0-A4B3C7EB8138}" destId="{D8B2607C-6E53-004A-909D-360372672B0A}" srcOrd="1" destOrd="0" presId="urn:microsoft.com/office/officeart/2005/8/layout/lProcess1"/>
    <dgm:cxn modelId="{C2E98121-3C31-584F-881C-09D0F01BC839}" type="presParOf" srcId="{69FF1F2E-2568-8E48-B9E0-A4B3C7EB8138}" destId="{3617A085-E756-C340-B729-9816B8EDC2C7}" srcOrd="2" destOrd="0" presId="urn:microsoft.com/office/officeart/2005/8/layout/lProcess1"/>
    <dgm:cxn modelId="{17692037-BBC2-AD4D-B410-CB0984B3A2EB}" type="presParOf" srcId="{69FF1F2E-2568-8E48-B9E0-A4B3C7EB8138}" destId="{418A1A9B-B8EB-184C-B8AF-CA8207E8D21E}" srcOrd="3" destOrd="0" presId="urn:microsoft.com/office/officeart/2005/8/layout/lProcess1"/>
    <dgm:cxn modelId="{CBC309A8-1952-184E-BE37-C9411E38D3C2}" type="presParOf" srcId="{69FF1F2E-2568-8E48-B9E0-A4B3C7EB8138}" destId="{F7E897E6-1360-EE43-B6D9-17E7E2AD3FCF}" srcOrd="4" destOrd="0" presId="urn:microsoft.com/office/officeart/2005/8/layout/lProcess1"/>
    <dgm:cxn modelId="{5FA0DFC3-2BC0-8048-A531-D8F82C7AAF56}" type="presParOf" srcId="{4C1A9531-01A5-2B47-A673-184C37C8A4B8}" destId="{129CFE88-9DFF-D24D-B19B-8EE08583C247}" srcOrd="1" destOrd="0" presId="urn:microsoft.com/office/officeart/2005/8/layout/lProcess1"/>
    <dgm:cxn modelId="{711D2FBB-7620-D84E-85F2-D2712E32B12B}" type="presParOf" srcId="{4C1A9531-01A5-2B47-A673-184C37C8A4B8}" destId="{EB6E9E1E-B3E0-B74B-8D92-B3D9739944C9}" srcOrd="2" destOrd="0" presId="urn:microsoft.com/office/officeart/2005/8/layout/lProcess1"/>
    <dgm:cxn modelId="{9D535129-AFBA-5246-A86E-3D1EDC008DA3}" type="presParOf" srcId="{EB6E9E1E-B3E0-B74B-8D92-B3D9739944C9}" destId="{A4590DF0-A318-CC43-A18A-0B09CE77DACF}" srcOrd="0" destOrd="0" presId="urn:microsoft.com/office/officeart/2005/8/layout/lProcess1"/>
    <dgm:cxn modelId="{5FA908CB-630C-A441-9BD5-9B9002FD0ACE}" type="presParOf" srcId="{EB6E9E1E-B3E0-B74B-8D92-B3D9739944C9}" destId="{E10E247B-EA72-0B4D-BEC6-25AE77564A34}" srcOrd="1" destOrd="0" presId="urn:microsoft.com/office/officeart/2005/8/layout/lProcess1"/>
    <dgm:cxn modelId="{9CD187D3-FE0C-5940-8BE2-FD5CB913E6B5}" type="presParOf" srcId="{EB6E9E1E-B3E0-B74B-8D92-B3D9739944C9}" destId="{B0E0FFB7-FDE8-8F45-91C3-073F4B738C6C}" srcOrd="2" destOrd="0" presId="urn:microsoft.com/office/officeart/2005/8/layout/lProcess1"/>
    <dgm:cxn modelId="{FADD25C3-5FD5-974C-9E71-A5DE8446CBD2}" type="presParOf" srcId="{EB6E9E1E-B3E0-B74B-8D92-B3D9739944C9}" destId="{40379304-9C63-0940-BF30-51A501825D49}" srcOrd="3" destOrd="0" presId="urn:microsoft.com/office/officeart/2005/8/layout/lProcess1"/>
    <dgm:cxn modelId="{88481DA7-A3B7-E846-887B-66CEFCC736A2}" type="presParOf" srcId="{EB6E9E1E-B3E0-B74B-8D92-B3D9739944C9}" destId="{C210DFBA-EE4C-3D48-A239-0A54457A4CE7}" srcOrd="4" destOrd="0" presId="urn:microsoft.com/office/officeart/2005/8/layout/lProcess1"/>
    <dgm:cxn modelId="{572CE006-3AB2-E649-9ADB-1822B3064EA7}" type="presParOf" srcId="{EB6E9E1E-B3E0-B74B-8D92-B3D9739944C9}" destId="{0F05858A-43AB-C247-B726-3AC9790EBA67}" srcOrd="5" destOrd="0" presId="urn:microsoft.com/office/officeart/2005/8/layout/lProcess1"/>
    <dgm:cxn modelId="{E82CC6E3-3275-1541-849D-F5926E8AB4F0}" type="presParOf" srcId="{EB6E9E1E-B3E0-B74B-8D92-B3D9739944C9}" destId="{EFD569BB-6393-254A-8F5F-F6C61361DD67}" srcOrd="6"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C05404-D79C-8242-ADA1-868C0474B31D}" type="doc">
      <dgm:prSet loTypeId="urn:microsoft.com/office/officeart/2005/8/layout/hList1" loCatId="list" qsTypeId="urn:microsoft.com/office/officeart/2005/8/quickstyle/simple4" qsCatId="simple" csTypeId="urn:microsoft.com/office/officeart/2005/8/colors/accent1_3" csCatId="accent1" phldr="1"/>
      <dgm:spPr/>
      <dgm:t>
        <a:bodyPr/>
        <a:lstStyle/>
        <a:p>
          <a:endParaRPr lang="en-US"/>
        </a:p>
      </dgm:t>
    </dgm:pt>
    <dgm:pt modelId="{073F2D7D-7B12-5443-9C8C-2E0745CAE5C2}">
      <dgm:prSet custT="1"/>
      <dgm:spPr>
        <a:solidFill>
          <a:schemeClr val="accent5"/>
        </a:solidFill>
        <a:ln w="19050">
          <a:solidFill>
            <a:schemeClr val="bg1"/>
          </a:solidFill>
        </a:ln>
      </dgm:spPr>
      <dgm:t>
        <a:bodyPr/>
        <a:lstStyle/>
        <a:p>
          <a:r>
            <a:rPr lang="en-US" sz="2000" b="0" i="0" dirty="0">
              <a:solidFill>
                <a:schemeClr val="bg1"/>
              </a:solidFill>
              <a:effectLst/>
              <a:latin typeface="+mj-lt"/>
            </a:rPr>
            <a:t>Application owner</a:t>
          </a:r>
        </a:p>
      </dgm:t>
    </dgm:pt>
    <dgm:pt modelId="{FAE921F1-5695-E643-9DEB-142906FF7E81}" type="parTrans" cxnId="{00CD53DC-40C5-4F47-ABCE-BCD3F006446C}">
      <dgm:prSet/>
      <dgm:spPr/>
      <dgm:t>
        <a:bodyPr/>
        <a:lstStyle/>
        <a:p>
          <a:endParaRPr lang="en-US" sz="2000"/>
        </a:p>
      </dgm:t>
    </dgm:pt>
    <dgm:pt modelId="{7071FB6B-00F7-384E-A4A3-D3E005662C56}" type="sibTrans" cxnId="{00CD53DC-40C5-4F47-ABCE-BCD3F006446C}">
      <dgm:prSet/>
      <dgm:spPr/>
      <dgm:t>
        <a:bodyPr/>
        <a:lstStyle/>
        <a:p>
          <a:endParaRPr lang="en-US" sz="2000"/>
        </a:p>
      </dgm:t>
    </dgm:pt>
    <dgm:pt modelId="{2FBF415C-5933-0442-BE06-448117A0CA37}">
      <dgm:prSet custT="1"/>
      <dgm:spPr>
        <a:solidFill>
          <a:schemeClr val="accent5"/>
        </a:solidFill>
        <a:ln w="19050">
          <a:solidFill>
            <a:schemeClr val="bg1"/>
          </a:solidFill>
        </a:ln>
      </dgm:spPr>
      <dgm:t>
        <a:bodyPr/>
        <a:lstStyle/>
        <a:p>
          <a:r>
            <a:rPr lang="en-US" sz="2000" dirty="0">
              <a:solidFill>
                <a:schemeClr val="bg1"/>
              </a:solidFill>
              <a:effectLst/>
              <a:latin typeface="+mj-lt"/>
            </a:rPr>
            <a:t>End user</a:t>
          </a:r>
        </a:p>
      </dgm:t>
    </dgm:pt>
    <dgm:pt modelId="{B7BF6BEB-5A14-0346-B7E8-56B69C7E82ED}" type="parTrans" cxnId="{976303D3-6D3A-5B4C-BE1A-85C7C1E5F989}">
      <dgm:prSet/>
      <dgm:spPr/>
      <dgm:t>
        <a:bodyPr/>
        <a:lstStyle/>
        <a:p>
          <a:endParaRPr lang="en-US" sz="2000"/>
        </a:p>
      </dgm:t>
    </dgm:pt>
    <dgm:pt modelId="{D87C1D95-59DE-674A-A60E-9BAE93D4A510}" type="sibTrans" cxnId="{976303D3-6D3A-5B4C-BE1A-85C7C1E5F989}">
      <dgm:prSet/>
      <dgm:spPr/>
      <dgm:t>
        <a:bodyPr/>
        <a:lstStyle/>
        <a:p>
          <a:endParaRPr lang="en-US" sz="2000"/>
        </a:p>
      </dgm:t>
    </dgm:pt>
    <dgm:pt modelId="{EB757D2A-28D2-244C-BAC9-353C6AD5FDE0}">
      <dgm:prSet custT="1"/>
      <dgm:spPr>
        <a:ln w="19050">
          <a:solidFill>
            <a:schemeClr val="bg1"/>
          </a:solidFill>
        </a:ln>
      </dgm:spPr>
      <dgm:t>
        <a:bodyPr/>
        <a:lstStyle/>
        <a:p>
          <a:r>
            <a:rPr lang="en-US" sz="1600" dirty="0">
              <a:effectLst/>
              <a:latin typeface="+mj-lt"/>
              <a:ea typeface="ＭＳ Ｐゴシック" pitchFamily="-109" charset="-128"/>
            </a:rPr>
            <a:t>An end user who operates on database objects via a particular application but does not own any of the database objects</a:t>
          </a:r>
        </a:p>
      </dgm:t>
    </dgm:pt>
    <dgm:pt modelId="{610DD4F8-AAF6-934A-9E06-6A60E869A9DD}" type="parTrans" cxnId="{636CFA4D-344C-5B40-97C2-CB947EED6815}">
      <dgm:prSet/>
      <dgm:spPr/>
      <dgm:t>
        <a:bodyPr/>
        <a:lstStyle/>
        <a:p>
          <a:endParaRPr lang="en-US" sz="2000"/>
        </a:p>
      </dgm:t>
    </dgm:pt>
    <dgm:pt modelId="{948E45A3-B7B6-A640-97ED-2EC296E3DAE2}" type="sibTrans" cxnId="{636CFA4D-344C-5B40-97C2-CB947EED6815}">
      <dgm:prSet/>
      <dgm:spPr/>
      <dgm:t>
        <a:bodyPr/>
        <a:lstStyle/>
        <a:p>
          <a:endParaRPr lang="en-US" sz="2000"/>
        </a:p>
      </dgm:t>
    </dgm:pt>
    <dgm:pt modelId="{BB163543-EFCD-E84A-9737-549C945F9EE9}">
      <dgm:prSet custT="1"/>
      <dgm:spPr>
        <a:solidFill>
          <a:schemeClr val="accent5"/>
        </a:solidFill>
        <a:ln w="19050">
          <a:solidFill>
            <a:schemeClr val="bg1"/>
          </a:solidFill>
        </a:ln>
      </dgm:spPr>
      <dgm:t>
        <a:bodyPr/>
        <a:lstStyle/>
        <a:p>
          <a:r>
            <a:rPr lang="en-US" sz="2000" dirty="0">
              <a:solidFill>
                <a:schemeClr val="bg1"/>
              </a:solidFill>
              <a:effectLst/>
              <a:latin typeface="+mj-lt"/>
            </a:rPr>
            <a:t>Administrator</a:t>
          </a:r>
        </a:p>
      </dgm:t>
    </dgm:pt>
    <dgm:pt modelId="{83838ED9-1286-7A42-A4A8-8549393512A9}" type="parTrans" cxnId="{E2BC0F2E-0987-5D46-BF08-A32C9A85C72B}">
      <dgm:prSet/>
      <dgm:spPr/>
      <dgm:t>
        <a:bodyPr/>
        <a:lstStyle/>
        <a:p>
          <a:endParaRPr lang="en-US" sz="2000"/>
        </a:p>
      </dgm:t>
    </dgm:pt>
    <dgm:pt modelId="{80AED100-8F8E-3649-90C6-F7A305ACB602}" type="sibTrans" cxnId="{E2BC0F2E-0987-5D46-BF08-A32C9A85C72B}">
      <dgm:prSet/>
      <dgm:spPr/>
      <dgm:t>
        <a:bodyPr/>
        <a:lstStyle/>
        <a:p>
          <a:endParaRPr lang="en-US" sz="2000"/>
        </a:p>
      </dgm:t>
    </dgm:pt>
    <dgm:pt modelId="{60DB49EC-3C25-5E42-AFDD-57D4BCEE3D46}">
      <dgm:prSet custT="1"/>
      <dgm:spPr>
        <a:ln w="19050">
          <a:solidFill>
            <a:schemeClr val="bg1"/>
          </a:solidFill>
        </a:ln>
      </dgm:spPr>
      <dgm:t>
        <a:bodyPr/>
        <a:lstStyle/>
        <a:p>
          <a:r>
            <a:rPr lang="en-US" sz="1600" dirty="0">
              <a:effectLst/>
              <a:latin typeface="+mj-lt"/>
              <a:ea typeface="ＭＳ Ｐゴシック" pitchFamily="-109" charset="-128"/>
            </a:rPr>
            <a:t>User who has administrative responsibility for part or all of the database</a:t>
          </a:r>
        </a:p>
      </dgm:t>
    </dgm:pt>
    <dgm:pt modelId="{EAB19AE8-7553-8C4C-9AA4-97AE38E20E6D}" type="parTrans" cxnId="{3182F4A5-734A-AE45-97ED-CFFF2EBCD75F}">
      <dgm:prSet/>
      <dgm:spPr/>
      <dgm:t>
        <a:bodyPr/>
        <a:lstStyle/>
        <a:p>
          <a:endParaRPr lang="en-US" sz="2000"/>
        </a:p>
      </dgm:t>
    </dgm:pt>
    <dgm:pt modelId="{5DA5D212-08C6-D047-94E2-BF14052D8504}" type="sibTrans" cxnId="{3182F4A5-734A-AE45-97ED-CFFF2EBCD75F}">
      <dgm:prSet/>
      <dgm:spPr/>
      <dgm:t>
        <a:bodyPr/>
        <a:lstStyle/>
        <a:p>
          <a:endParaRPr lang="en-US" sz="2000"/>
        </a:p>
      </dgm:t>
    </dgm:pt>
    <dgm:pt modelId="{5ABD1CB0-9C1C-7F46-8517-75393D7A26F9}">
      <dgm:prSet custT="1"/>
      <dgm:spPr>
        <a:ln w="19050">
          <a:solidFill>
            <a:schemeClr val="bg1"/>
          </a:solidFill>
        </a:ln>
      </dgm:spPr>
      <dgm:t>
        <a:bodyPr/>
        <a:lstStyle/>
        <a:p>
          <a:r>
            <a:rPr lang="en-US" sz="1600" dirty="0">
              <a:effectLst/>
              <a:latin typeface="+mj-lt"/>
              <a:ea typeface="ＭＳ Ｐゴシック" pitchFamily="-109" charset="-128"/>
            </a:rPr>
            <a:t>An end user who owns database objects as part of an application</a:t>
          </a:r>
          <a:endParaRPr lang="en-US" sz="1800" dirty="0">
            <a:effectLst/>
            <a:latin typeface="+mj-lt"/>
          </a:endParaRPr>
        </a:p>
      </dgm:t>
    </dgm:pt>
    <dgm:pt modelId="{DF240F3E-0077-1E4D-AA2A-F7313EF20117}" type="parTrans" cxnId="{89F67F8C-0D6B-D941-B9B4-95EBD7BD91E4}">
      <dgm:prSet/>
      <dgm:spPr/>
      <dgm:t>
        <a:bodyPr/>
        <a:lstStyle/>
        <a:p>
          <a:endParaRPr lang="en-US" sz="2000"/>
        </a:p>
      </dgm:t>
    </dgm:pt>
    <dgm:pt modelId="{B32B0882-3FCB-BF40-8B3F-B0854A5EED26}" type="sibTrans" cxnId="{89F67F8C-0D6B-D941-B9B4-95EBD7BD91E4}">
      <dgm:prSet/>
      <dgm:spPr/>
      <dgm:t>
        <a:bodyPr/>
        <a:lstStyle/>
        <a:p>
          <a:endParaRPr lang="en-US" sz="2000"/>
        </a:p>
      </dgm:t>
    </dgm:pt>
    <dgm:pt modelId="{0DDF242A-832C-D348-B43D-48C85DDA1821}" type="pres">
      <dgm:prSet presAssocID="{0AC05404-D79C-8242-ADA1-868C0474B31D}" presName="Name0" presStyleCnt="0">
        <dgm:presLayoutVars>
          <dgm:dir/>
          <dgm:animLvl val="lvl"/>
          <dgm:resizeHandles val="exact"/>
        </dgm:presLayoutVars>
      </dgm:prSet>
      <dgm:spPr/>
    </dgm:pt>
    <dgm:pt modelId="{97FB3A73-F269-B549-882A-25A277DD7E8C}" type="pres">
      <dgm:prSet presAssocID="{073F2D7D-7B12-5443-9C8C-2E0745CAE5C2}" presName="composite" presStyleCnt="0"/>
      <dgm:spPr/>
    </dgm:pt>
    <dgm:pt modelId="{844F264B-30FD-E241-9CBE-34B109D2539E}" type="pres">
      <dgm:prSet presAssocID="{073F2D7D-7B12-5443-9C8C-2E0745CAE5C2}" presName="parTx" presStyleLbl="alignNode1" presStyleIdx="0" presStyleCnt="3">
        <dgm:presLayoutVars>
          <dgm:chMax val="0"/>
          <dgm:chPref val="0"/>
          <dgm:bulletEnabled val="1"/>
        </dgm:presLayoutVars>
      </dgm:prSet>
      <dgm:spPr/>
    </dgm:pt>
    <dgm:pt modelId="{7ECD17B7-684C-2845-ACF8-8E9050953787}" type="pres">
      <dgm:prSet presAssocID="{073F2D7D-7B12-5443-9C8C-2E0745CAE5C2}" presName="desTx" presStyleLbl="alignAccFollowNode1" presStyleIdx="0" presStyleCnt="3">
        <dgm:presLayoutVars>
          <dgm:bulletEnabled val="1"/>
        </dgm:presLayoutVars>
      </dgm:prSet>
      <dgm:spPr/>
    </dgm:pt>
    <dgm:pt modelId="{FB774BDE-6727-7343-9672-A832EECDBE02}" type="pres">
      <dgm:prSet presAssocID="{7071FB6B-00F7-384E-A4A3-D3E005662C56}" presName="space" presStyleCnt="0"/>
      <dgm:spPr/>
    </dgm:pt>
    <dgm:pt modelId="{7E267DF8-9A1A-8D48-82AE-2D88B7199E77}" type="pres">
      <dgm:prSet presAssocID="{2FBF415C-5933-0442-BE06-448117A0CA37}" presName="composite" presStyleCnt="0"/>
      <dgm:spPr/>
    </dgm:pt>
    <dgm:pt modelId="{67E38C9A-8161-4343-AF00-E9C298D53430}" type="pres">
      <dgm:prSet presAssocID="{2FBF415C-5933-0442-BE06-448117A0CA37}" presName="parTx" presStyleLbl="alignNode1" presStyleIdx="1" presStyleCnt="3">
        <dgm:presLayoutVars>
          <dgm:chMax val="0"/>
          <dgm:chPref val="0"/>
          <dgm:bulletEnabled val="1"/>
        </dgm:presLayoutVars>
      </dgm:prSet>
      <dgm:spPr/>
    </dgm:pt>
    <dgm:pt modelId="{C8583E30-73F6-DD4F-B30F-D721DA3337DC}" type="pres">
      <dgm:prSet presAssocID="{2FBF415C-5933-0442-BE06-448117A0CA37}" presName="desTx" presStyleLbl="alignAccFollowNode1" presStyleIdx="1" presStyleCnt="3">
        <dgm:presLayoutVars>
          <dgm:bulletEnabled val="1"/>
        </dgm:presLayoutVars>
      </dgm:prSet>
      <dgm:spPr/>
    </dgm:pt>
    <dgm:pt modelId="{5249284E-B161-0641-8131-D35C34404772}" type="pres">
      <dgm:prSet presAssocID="{D87C1D95-59DE-674A-A60E-9BAE93D4A510}" presName="space" presStyleCnt="0"/>
      <dgm:spPr/>
    </dgm:pt>
    <dgm:pt modelId="{764E1CA0-604E-6A4B-B06C-9829C2C0A2CB}" type="pres">
      <dgm:prSet presAssocID="{BB163543-EFCD-E84A-9737-549C945F9EE9}" presName="composite" presStyleCnt="0"/>
      <dgm:spPr/>
    </dgm:pt>
    <dgm:pt modelId="{CE35C468-6D03-A74E-9D2B-4E2866954FF6}" type="pres">
      <dgm:prSet presAssocID="{BB163543-EFCD-E84A-9737-549C945F9EE9}" presName="parTx" presStyleLbl="alignNode1" presStyleIdx="2" presStyleCnt="3">
        <dgm:presLayoutVars>
          <dgm:chMax val="0"/>
          <dgm:chPref val="0"/>
          <dgm:bulletEnabled val="1"/>
        </dgm:presLayoutVars>
      </dgm:prSet>
      <dgm:spPr/>
    </dgm:pt>
    <dgm:pt modelId="{B2FEAAE6-536C-9647-88D6-687BF654CC73}" type="pres">
      <dgm:prSet presAssocID="{BB163543-EFCD-E84A-9737-549C945F9EE9}" presName="desTx" presStyleLbl="alignAccFollowNode1" presStyleIdx="2" presStyleCnt="3">
        <dgm:presLayoutVars>
          <dgm:bulletEnabled val="1"/>
        </dgm:presLayoutVars>
      </dgm:prSet>
      <dgm:spPr/>
    </dgm:pt>
  </dgm:ptLst>
  <dgm:cxnLst>
    <dgm:cxn modelId="{89976F02-42B8-B740-8BEA-F3357F12E39C}" type="presOf" srcId="{BB163543-EFCD-E84A-9737-549C945F9EE9}" destId="{CE35C468-6D03-A74E-9D2B-4E2866954FF6}" srcOrd="0" destOrd="0" presId="urn:microsoft.com/office/officeart/2005/8/layout/hList1"/>
    <dgm:cxn modelId="{EF9E8415-CA7E-194C-BE9F-FA58E0AA7516}" type="presOf" srcId="{EB757D2A-28D2-244C-BAC9-353C6AD5FDE0}" destId="{C8583E30-73F6-DD4F-B30F-D721DA3337DC}" srcOrd="0" destOrd="0" presId="urn:microsoft.com/office/officeart/2005/8/layout/hList1"/>
    <dgm:cxn modelId="{E2BC0F2E-0987-5D46-BF08-A32C9A85C72B}" srcId="{0AC05404-D79C-8242-ADA1-868C0474B31D}" destId="{BB163543-EFCD-E84A-9737-549C945F9EE9}" srcOrd="2" destOrd="0" parTransId="{83838ED9-1286-7A42-A4A8-8549393512A9}" sibTransId="{80AED100-8F8E-3649-90C6-F7A305ACB602}"/>
    <dgm:cxn modelId="{47F0CE5B-F0B3-334F-B1EE-EC2A63D12547}" type="presOf" srcId="{5ABD1CB0-9C1C-7F46-8517-75393D7A26F9}" destId="{7ECD17B7-684C-2845-ACF8-8E9050953787}" srcOrd="0" destOrd="0" presId="urn:microsoft.com/office/officeart/2005/8/layout/hList1"/>
    <dgm:cxn modelId="{7DC2116A-43EE-B644-82BC-7D2596EEF011}" type="presOf" srcId="{60DB49EC-3C25-5E42-AFDD-57D4BCEE3D46}" destId="{B2FEAAE6-536C-9647-88D6-687BF654CC73}" srcOrd="0" destOrd="0" presId="urn:microsoft.com/office/officeart/2005/8/layout/hList1"/>
    <dgm:cxn modelId="{636CFA4D-344C-5B40-97C2-CB947EED6815}" srcId="{2FBF415C-5933-0442-BE06-448117A0CA37}" destId="{EB757D2A-28D2-244C-BAC9-353C6AD5FDE0}" srcOrd="0" destOrd="0" parTransId="{610DD4F8-AAF6-934A-9E06-6A60E869A9DD}" sibTransId="{948E45A3-B7B6-A640-97ED-2EC296E3DAE2}"/>
    <dgm:cxn modelId="{89F67F8C-0D6B-D941-B9B4-95EBD7BD91E4}" srcId="{073F2D7D-7B12-5443-9C8C-2E0745CAE5C2}" destId="{5ABD1CB0-9C1C-7F46-8517-75393D7A26F9}" srcOrd="0" destOrd="0" parTransId="{DF240F3E-0077-1E4D-AA2A-F7313EF20117}" sibTransId="{B32B0882-3FCB-BF40-8B3F-B0854A5EED26}"/>
    <dgm:cxn modelId="{3182F4A5-734A-AE45-97ED-CFFF2EBCD75F}" srcId="{BB163543-EFCD-E84A-9737-549C945F9EE9}" destId="{60DB49EC-3C25-5E42-AFDD-57D4BCEE3D46}" srcOrd="0" destOrd="0" parTransId="{EAB19AE8-7553-8C4C-9AA4-97AE38E20E6D}" sibTransId="{5DA5D212-08C6-D047-94E2-BF14052D8504}"/>
    <dgm:cxn modelId="{3F1A28CB-12C4-384B-9B7A-DFB92F0BEBAE}" type="presOf" srcId="{2FBF415C-5933-0442-BE06-448117A0CA37}" destId="{67E38C9A-8161-4343-AF00-E9C298D53430}" srcOrd="0" destOrd="0" presId="urn:microsoft.com/office/officeart/2005/8/layout/hList1"/>
    <dgm:cxn modelId="{976303D3-6D3A-5B4C-BE1A-85C7C1E5F989}" srcId="{0AC05404-D79C-8242-ADA1-868C0474B31D}" destId="{2FBF415C-5933-0442-BE06-448117A0CA37}" srcOrd="1" destOrd="0" parTransId="{B7BF6BEB-5A14-0346-B7E8-56B69C7E82ED}" sibTransId="{D87C1D95-59DE-674A-A60E-9BAE93D4A510}"/>
    <dgm:cxn modelId="{00CD53DC-40C5-4F47-ABCE-BCD3F006446C}" srcId="{0AC05404-D79C-8242-ADA1-868C0474B31D}" destId="{073F2D7D-7B12-5443-9C8C-2E0745CAE5C2}" srcOrd="0" destOrd="0" parTransId="{FAE921F1-5695-E643-9DEB-142906FF7E81}" sibTransId="{7071FB6B-00F7-384E-A4A3-D3E005662C56}"/>
    <dgm:cxn modelId="{6B1DBCDE-881F-B84D-B043-4969228A4D22}" type="presOf" srcId="{0AC05404-D79C-8242-ADA1-868C0474B31D}" destId="{0DDF242A-832C-D348-B43D-48C85DDA1821}" srcOrd="0" destOrd="0" presId="urn:microsoft.com/office/officeart/2005/8/layout/hList1"/>
    <dgm:cxn modelId="{36D33BF1-7670-3A4D-8055-234E40980A8F}" type="presOf" srcId="{073F2D7D-7B12-5443-9C8C-2E0745CAE5C2}" destId="{844F264B-30FD-E241-9CBE-34B109D2539E}" srcOrd="0" destOrd="0" presId="urn:microsoft.com/office/officeart/2005/8/layout/hList1"/>
    <dgm:cxn modelId="{DE6B50B5-A741-904A-A62F-82C5120DF3EC}" type="presParOf" srcId="{0DDF242A-832C-D348-B43D-48C85DDA1821}" destId="{97FB3A73-F269-B549-882A-25A277DD7E8C}" srcOrd="0" destOrd="0" presId="urn:microsoft.com/office/officeart/2005/8/layout/hList1"/>
    <dgm:cxn modelId="{7169BEE4-C2F3-7B44-B31C-93FF521334A4}" type="presParOf" srcId="{97FB3A73-F269-B549-882A-25A277DD7E8C}" destId="{844F264B-30FD-E241-9CBE-34B109D2539E}" srcOrd="0" destOrd="0" presId="urn:microsoft.com/office/officeart/2005/8/layout/hList1"/>
    <dgm:cxn modelId="{31AD9CCE-0670-EB4F-A5B3-8E5CE658C39F}" type="presParOf" srcId="{97FB3A73-F269-B549-882A-25A277DD7E8C}" destId="{7ECD17B7-684C-2845-ACF8-8E9050953787}" srcOrd="1" destOrd="0" presId="urn:microsoft.com/office/officeart/2005/8/layout/hList1"/>
    <dgm:cxn modelId="{EA861C79-F503-614E-84FF-9AB11C29BFE5}" type="presParOf" srcId="{0DDF242A-832C-D348-B43D-48C85DDA1821}" destId="{FB774BDE-6727-7343-9672-A832EECDBE02}" srcOrd="1" destOrd="0" presId="urn:microsoft.com/office/officeart/2005/8/layout/hList1"/>
    <dgm:cxn modelId="{E4C7F074-1F56-E445-B644-68EB19609578}" type="presParOf" srcId="{0DDF242A-832C-D348-B43D-48C85DDA1821}" destId="{7E267DF8-9A1A-8D48-82AE-2D88B7199E77}" srcOrd="2" destOrd="0" presId="urn:microsoft.com/office/officeart/2005/8/layout/hList1"/>
    <dgm:cxn modelId="{D227A470-3DAE-2D41-88BC-EDB074C0F7BE}" type="presParOf" srcId="{7E267DF8-9A1A-8D48-82AE-2D88B7199E77}" destId="{67E38C9A-8161-4343-AF00-E9C298D53430}" srcOrd="0" destOrd="0" presId="urn:microsoft.com/office/officeart/2005/8/layout/hList1"/>
    <dgm:cxn modelId="{3097E83C-A43E-FF48-B6E0-4C000748FD3A}" type="presParOf" srcId="{7E267DF8-9A1A-8D48-82AE-2D88B7199E77}" destId="{C8583E30-73F6-DD4F-B30F-D721DA3337DC}" srcOrd="1" destOrd="0" presId="urn:microsoft.com/office/officeart/2005/8/layout/hList1"/>
    <dgm:cxn modelId="{30BA8E34-9E63-5D4E-858B-E6B8C7A34108}" type="presParOf" srcId="{0DDF242A-832C-D348-B43D-48C85DDA1821}" destId="{5249284E-B161-0641-8131-D35C34404772}" srcOrd="3" destOrd="0" presId="urn:microsoft.com/office/officeart/2005/8/layout/hList1"/>
    <dgm:cxn modelId="{652FBE45-2944-F144-A4D3-1FC879F38FA9}" type="presParOf" srcId="{0DDF242A-832C-D348-B43D-48C85DDA1821}" destId="{764E1CA0-604E-6A4B-B06C-9829C2C0A2CB}" srcOrd="4" destOrd="0" presId="urn:microsoft.com/office/officeart/2005/8/layout/hList1"/>
    <dgm:cxn modelId="{0E093F17-8111-A44B-B43E-BCFF8FB0DD4B}" type="presParOf" srcId="{764E1CA0-604E-6A4B-B06C-9829C2C0A2CB}" destId="{CE35C468-6D03-A74E-9D2B-4E2866954FF6}" srcOrd="0" destOrd="0" presId="urn:microsoft.com/office/officeart/2005/8/layout/hList1"/>
    <dgm:cxn modelId="{280DB419-2823-F94B-AA54-03282D7A4A9A}" type="presParOf" srcId="{764E1CA0-604E-6A4B-B06C-9829C2C0A2CB}" destId="{B2FEAAE6-536C-9647-88D6-687BF654CC7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3CB705E-76F1-5E4D-B1AF-44625E2F5BEC}" type="doc">
      <dgm:prSet loTypeId="urn:microsoft.com/office/officeart/2005/8/layout/hierarchy2" loCatId="hierarchy" qsTypeId="urn:microsoft.com/office/officeart/2005/8/quickstyle/simple4" qsCatId="simple" csTypeId="urn:microsoft.com/office/officeart/2005/8/colors/accent1_2" csCatId="accent1" phldr="1"/>
      <dgm:spPr/>
      <dgm:t>
        <a:bodyPr/>
        <a:lstStyle/>
        <a:p>
          <a:endParaRPr lang="en-US"/>
        </a:p>
      </dgm:t>
    </dgm:pt>
    <dgm:pt modelId="{91FF514B-D8A2-434F-9717-E5632F3BC65A}">
      <dgm:prSet phldrT="[Text]" custT="1"/>
      <dgm:spPr>
        <a:solidFill>
          <a:schemeClr val="tx1"/>
        </a:solidFill>
        <a:ln w="25400">
          <a:solidFill>
            <a:schemeClr val="accent2"/>
          </a:solidFill>
        </a:ln>
      </dgm:spPr>
      <dgm:t>
        <a:bodyPr/>
        <a:lstStyle/>
        <a:p>
          <a:r>
            <a:rPr lang="en-US" sz="1600" b="1" dirty="0">
              <a:solidFill>
                <a:schemeClr val="bg1"/>
              </a:solidFill>
              <a:latin typeface="+mj-lt"/>
              <a:ea typeface="ＭＳ Ｐゴシック" pitchFamily="-109" charset="-128"/>
              <a:cs typeface="ＭＳ Ｐゴシック" pitchFamily="-109" charset="-128"/>
            </a:rPr>
            <a:t>Two approaches</a:t>
          </a:r>
          <a:endParaRPr lang="en-US" sz="1600" b="1" dirty="0">
            <a:solidFill>
              <a:schemeClr val="bg1"/>
            </a:solidFill>
            <a:latin typeface="+mj-lt"/>
          </a:endParaRPr>
        </a:p>
      </dgm:t>
    </dgm:pt>
    <dgm:pt modelId="{501B53D3-DC96-4B49-A79A-4F60B7351E4C}" type="parTrans" cxnId="{D4CFB1DB-2EE5-C543-A8A2-21F60F3C564A}">
      <dgm:prSet/>
      <dgm:spPr/>
      <dgm:t>
        <a:bodyPr/>
        <a:lstStyle/>
        <a:p>
          <a:endParaRPr lang="en-US"/>
        </a:p>
      </dgm:t>
    </dgm:pt>
    <dgm:pt modelId="{18951A3D-8832-7F44-8B94-7E9E0863F651}" type="sibTrans" cxnId="{D4CFB1DB-2EE5-C543-A8A2-21F60F3C564A}">
      <dgm:prSet/>
      <dgm:spPr/>
      <dgm:t>
        <a:bodyPr/>
        <a:lstStyle/>
        <a:p>
          <a:endParaRPr lang="en-US"/>
        </a:p>
      </dgm:t>
    </dgm:pt>
    <dgm:pt modelId="{D98D101B-1B5C-8E41-85BE-E913CE5EFEEA}">
      <dgm:prSet custT="1"/>
      <dgm:spPr>
        <a:solidFill>
          <a:schemeClr val="tx1"/>
        </a:solidFill>
        <a:ln w="25400">
          <a:solidFill>
            <a:schemeClr val="accent2"/>
          </a:solidFill>
        </a:ln>
      </dgm:spPr>
      <dgm:t>
        <a:bodyPr/>
        <a:lstStyle/>
        <a:p>
          <a:r>
            <a:rPr lang="en-US" sz="1600" b="1" dirty="0">
              <a:solidFill>
                <a:schemeClr val="bg1"/>
              </a:solidFill>
              <a:latin typeface="+mj-lt"/>
              <a:ea typeface="ＭＳ Ｐゴシック" pitchFamily="-109" charset="-128"/>
              <a:cs typeface="ＭＳ Ｐゴシック" pitchFamily="-109" charset="-128"/>
            </a:rPr>
            <a:t>Inference detection during database design</a:t>
          </a:r>
        </a:p>
      </dgm:t>
    </dgm:pt>
    <dgm:pt modelId="{4104917F-B2DC-D941-82A6-D4421C503886}" type="parTrans" cxnId="{69A79AD5-C95D-AA4C-BDA6-49C372158325}">
      <dgm:prSet/>
      <dgm:spPr>
        <a:ln>
          <a:solidFill>
            <a:schemeClr val="tx1"/>
          </a:solidFill>
        </a:ln>
      </dgm:spPr>
      <dgm:t>
        <a:bodyPr/>
        <a:lstStyle/>
        <a:p>
          <a:endParaRPr lang="en-US"/>
        </a:p>
      </dgm:t>
    </dgm:pt>
    <dgm:pt modelId="{1B55A844-C51E-B24E-AE1C-3D2C198FDCC1}" type="sibTrans" cxnId="{69A79AD5-C95D-AA4C-BDA6-49C372158325}">
      <dgm:prSet/>
      <dgm:spPr/>
      <dgm:t>
        <a:bodyPr/>
        <a:lstStyle/>
        <a:p>
          <a:endParaRPr lang="en-US"/>
        </a:p>
      </dgm:t>
    </dgm:pt>
    <dgm:pt modelId="{D92047D1-E64A-C541-BC3D-1697A8B040CE}">
      <dgm:prSet/>
      <dgm:spPr>
        <a:solidFill>
          <a:schemeClr val="tx1"/>
        </a:solidFill>
        <a:ln w="25400">
          <a:solidFill>
            <a:schemeClr val="accent2"/>
          </a:solidFill>
        </a:ln>
      </dgm:spPr>
      <dgm:t>
        <a:bodyPr/>
        <a:lstStyle/>
        <a:p>
          <a:r>
            <a:rPr lang="en-US" dirty="0">
              <a:solidFill>
                <a:schemeClr val="bg1"/>
              </a:solidFill>
              <a:latin typeface="+mj-lt"/>
              <a:ea typeface="ＭＳ Ｐゴシック" pitchFamily="-109" charset="-128"/>
              <a:cs typeface="ＭＳ Ｐゴシック" pitchFamily="-109" charset="-128"/>
            </a:rPr>
            <a:t>Approach removes an inference channel by altering the database structure or by changing the access control regime to prevent inference</a:t>
          </a:r>
        </a:p>
      </dgm:t>
    </dgm:pt>
    <dgm:pt modelId="{149F13C6-20A6-2A4E-92C0-1003F49DE8DD}" type="parTrans" cxnId="{AD87E8BE-1399-E047-8AC1-05869A7D1AD2}">
      <dgm:prSet/>
      <dgm:spPr>
        <a:ln>
          <a:solidFill>
            <a:schemeClr val="tx1"/>
          </a:solidFill>
        </a:ln>
      </dgm:spPr>
      <dgm:t>
        <a:bodyPr/>
        <a:lstStyle/>
        <a:p>
          <a:endParaRPr lang="en-US"/>
        </a:p>
      </dgm:t>
    </dgm:pt>
    <dgm:pt modelId="{C92D8572-D564-114E-98BB-A15AEBF5888A}" type="sibTrans" cxnId="{AD87E8BE-1399-E047-8AC1-05869A7D1AD2}">
      <dgm:prSet/>
      <dgm:spPr/>
      <dgm:t>
        <a:bodyPr/>
        <a:lstStyle/>
        <a:p>
          <a:endParaRPr lang="en-US"/>
        </a:p>
      </dgm:t>
    </dgm:pt>
    <dgm:pt modelId="{01CB1067-8EED-BA45-8849-F4B96BE509CF}">
      <dgm:prSet/>
      <dgm:spPr>
        <a:solidFill>
          <a:schemeClr val="tx1"/>
        </a:solidFill>
        <a:ln w="25400">
          <a:solidFill>
            <a:schemeClr val="accent2"/>
          </a:solidFill>
        </a:ln>
      </dgm:spPr>
      <dgm:t>
        <a:bodyPr/>
        <a:lstStyle/>
        <a:p>
          <a:r>
            <a:rPr lang="en-US" dirty="0">
              <a:solidFill>
                <a:schemeClr val="bg1"/>
              </a:solidFill>
              <a:latin typeface="+mj-lt"/>
              <a:ea typeface="ＭＳ Ｐゴシック" pitchFamily="-109" charset="-128"/>
              <a:cs typeface="ＭＳ Ｐゴシック" pitchFamily="-109" charset="-128"/>
            </a:rPr>
            <a:t>Techniques in this category often result in unnecessarily stricter access controls that reduce availability</a:t>
          </a:r>
        </a:p>
      </dgm:t>
    </dgm:pt>
    <dgm:pt modelId="{579C9069-944D-C74A-9CB5-7FEF2E3A1A9D}" type="parTrans" cxnId="{9963DDD3-7A39-3F45-98B6-08C64C7856BF}">
      <dgm:prSet/>
      <dgm:spPr>
        <a:ln>
          <a:solidFill>
            <a:schemeClr val="tx1"/>
          </a:solidFill>
        </a:ln>
      </dgm:spPr>
      <dgm:t>
        <a:bodyPr/>
        <a:lstStyle/>
        <a:p>
          <a:endParaRPr lang="en-US"/>
        </a:p>
      </dgm:t>
    </dgm:pt>
    <dgm:pt modelId="{19D947F8-237A-6041-884F-B6201A72FF9C}" type="sibTrans" cxnId="{9963DDD3-7A39-3F45-98B6-08C64C7856BF}">
      <dgm:prSet/>
      <dgm:spPr/>
      <dgm:t>
        <a:bodyPr/>
        <a:lstStyle/>
        <a:p>
          <a:endParaRPr lang="en-US"/>
        </a:p>
      </dgm:t>
    </dgm:pt>
    <dgm:pt modelId="{FEF4F3AC-C3C0-8047-A51D-02D7F5932329}">
      <dgm:prSet custT="1"/>
      <dgm:spPr>
        <a:solidFill>
          <a:schemeClr val="tx1"/>
        </a:solidFill>
        <a:ln w="25400">
          <a:solidFill>
            <a:schemeClr val="accent2"/>
          </a:solidFill>
        </a:ln>
      </dgm:spPr>
      <dgm:t>
        <a:bodyPr/>
        <a:lstStyle/>
        <a:p>
          <a:r>
            <a:rPr lang="en-US" sz="1600" b="1" dirty="0">
              <a:solidFill>
                <a:schemeClr val="bg1"/>
              </a:solidFill>
              <a:latin typeface="+mj-lt"/>
              <a:ea typeface="ＭＳ Ｐゴシック" pitchFamily="-109" charset="-128"/>
              <a:cs typeface="ＭＳ Ｐゴシック" pitchFamily="-109" charset="-128"/>
            </a:rPr>
            <a:t>Inference detection at query time</a:t>
          </a:r>
        </a:p>
      </dgm:t>
    </dgm:pt>
    <dgm:pt modelId="{B8A0F43B-D08F-7940-9E29-23569F9F5EF2}" type="parTrans" cxnId="{6950A639-E402-004D-95A8-0656A5969C72}">
      <dgm:prSet/>
      <dgm:spPr>
        <a:ln>
          <a:solidFill>
            <a:schemeClr val="tx1"/>
          </a:solidFill>
        </a:ln>
      </dgm:spPr>
      <dgm:t>
        <a:bodyPr/>
        <a:lstStyle/>
        <a:p>
          <a:endParaRPr lang="en-US"/>
        </a:p>
      </dgm:t>
    </dgm:pt>
    <dgm:pt modelId="{4452A03F-B7E7-5644-A770-BB2950B679EC}" type="sibTrans" cxnId="{6950A639-E402-004D-95A8-0656A5969C72}">
      <dgm:prSet/>
      <dgm:spPr/>
      <dgm:t>
        <a:bodyPr/>
        <a:lstStyle/>
        <a:p>
          <a:endParaRPr lang="en-US"/>
        </a:p>
      </dgm:t>
    </dgm:pt>
    <dgm:pt modelId="{71FF1088-508F-2E48-BD9A-8E518C1F3369}">
      <dgm:prSet/>
      <dgm:spPr>
        <a:solidFill>
          <a:schemeClr val="tx1"/>
        </a:solidFill>
        <a:ln w="25400">
          <a:solidFill>
            <a:schemeClr val="accent2"/>
          </a:solidFill>
        </a:ln>
      </dgm:spPr>
      <dgm:t>
        <a:bodyPr/>
        <a:lstStyle/>
        <a:p>
          <a:r>
            <a:rPr lang="en-US" dirty="0">
              <a:solidFill>
                <a:schemeClr val="bg1"/>
              </a:solidFill>
              <a:latin typeface="+mj-lt"/>
              <a:ea typeface="ＭＳ Ｐゴシック" pitchFamily="-109" charset="-128"/>
              <a:cs typeface="ＭＳ Ｐゴシック" pitchFamily="-109" charset="-128"/>
            </a:rPr>
            <a:t>Approach seeks to eliminate an inference channel violation during a query or series of queries</a:t>
          </a:r>
        </a:p>
      </dgm:t>
    </dgm:pt>
    <dgm:pt modelId="{23C6BF7D-6A75-4E46-88A6-38F94ED286D5}" type="parTrans" cxnId="{4414D2D3-AF60-D743-BE9F-670A9369C24B}">
      <dgm:prSet/>
      <dgm:spPr>
        <a:ln>
          <a:solidFill>
            <a:schemeClr val="tx1"/>
          </a:solidFill>
        </a:ln>
      </dgm:spPr>
      <dgm:t>
        <a:bodyPr/>
        <a:lstStyle/>
        <a:p>
          <a:endParaRPr lang="en-US"/>
        </a:p>
      </dgm:t>
    </dgm:pt>
    <dgm:pt modelId="{4224530E-F585-5C4D-952D-8CB7723725D8}" type="sibTrans" cxnId="{4414D2D3-AF60-D743-BE9F-670A9369C24B}">
      <dgm:prSet/>
      <dgm:spPr/>
      <dgm:t>
        <a:bodyPr/>
        <a:lstStyle/>
        <a:p>
          <a:endParaRPr lang="en-US"/>
        </a:p>
      </dgm:t>
    </dgm:pt>
    <dgm:pt modelId="{B8226F96-9170-4F45-9642-8A71C6436A2B}">
      <dgm:prSet/>
      <dgm:spPr>
        <a:solidFill>
          <a:schemeClr val="tx1"/>
        </a:solidFill>
        <a:ln w="25400">
          <a:solidFill>
            <a:schemeClr val="accent2"/>
          </a:solidFill>
        </a:ln>
      </dgm:spPr>
      <dgm:t>
        <a:bodyPr/>
        <a:lstStyle/>
        <a:p>
          <a:r>
            <a:rPr lang="en-US" dirty="0">
              <a:solidFill>
                <a:schemeClr val="bg1"/>
              </a:solidFill>
              <a:latin typeface="+mj-lt"/>
              <a:ea typeface="ＭＳ Ｐゴシック" pitchFamily="-109" charset="-128"/>
              <a:cs typeface="ＭＳ Ｐゴシック" pitchFamily="-109" charset="-128"/>
            </a:rPr>
            <a:t>If an inference channel is detected, the query is denied or altered</a:t>
          </a:r>
        </a:p>
      </dgm:t>
    </dgm:pt>
    <dgm:pt modelId="{AC89E0F6-53B4-7042-9BE7-5A719B1A7FBE}" type="parTrans" cxnId="{8003B635-0F54-0A4E-9CB8-7F22B2601DD4}">
      <dgm:prSet/>
      <dgm:spPr>
        <a:ln>
          <a:solidFill>
            <a:schemeClr val="tx1"/>
          </a:solidFill>
        </a:ln>
      </dgm:spPr>
      <dgm:t>
        <a:bodyPr/>
        <a:lstStyle/>
        <a:p>
          <a:endParaRPr lang="en-US"/>
        </a:p>
      </dgm:t>
    </dgm:pt>
    <dgm:pt modelId="{FE1B49B3-3AB3-454C-914C-964097912FA9}" type="sibTrans" cxnId="{8003B635-0F54-0A4E-9CB8-7F22B2601DD4}">
      <dgm:prSet/>
      <dgm:spPr/>
      <dgm:t>
        <a:bodyPr/>
        <a:lstStyle/>
        <a:p>
          <a:endParaRPr lang="en-US"/>
        </a:p>
      </dgm:t>
    </dgm:pt>
    <dgm:pt modelId="{9D070986-1880-834B-B846-5F16BD66E891}" type="pres">
      <dgm:prSet presAssocID="{83CB705E-76F1-5E4D-B1AF-44625E2F5BEC}" presName="diagram" presStyleCnt="0">
        <dgm:presLayoutVars>
          <dgm:chPref val="1"/>
          <dgm:dir/>
          <dgm:animOne val="branch"/>
          <dgm:animLvl val="lvl"/>
          <dgm:resizeHandles val="exact"/>
        </dgm:presLayoutVars>
      </dgm:prSet>
      <dgm:spPr/>
    </dgm:pt>
    <dgm:pt modelId="{001883CD-BBEE-BE41-A7C9-275562DD9E8F}" type="pres">
      <dgm:prSet presAssocID="{91FF514B-D8A2-434F-9717-E5632F3BC65A}" presName="root1" presStyleCnt="0"/>
      <dgm:spPr/>
    </dgm:pt>
    <dgm:pt modelId="{31AA0811-1552-F54A-A6BF-559E5E2E39F3}" type="pres">
      <dgm:prSet presAssocID="{91FF514B-D8A2-434F-9717-E5632F3BC65A}" presName="LevelOneTextNode" presStyleLbl="node0" presStyleIdx="0" presStyleCnt="1">
        <dgm:presLayoutVars>
          <dgm:chPref val="3"/>
        </dgm:presLayoutVars>
      </dgm:prSet>
      <dgm:spPr/>
    </dgm:pt>
    <dgm:pt modelId="{DC5B6B5E-0B0D-1F4A-983A-C2B17FC2A3DD}" type="pres">
      <dgm:prSet presAssocID="{91FF514B-D8A2-434F-9717-E5632F3BC65A}" presName="level2hierChild" presStyleCnt="0"/>
      <dgm:spPr/>
    </dgm:pt>
    <dgm:pt modelId="{74184425-649A-714A-A74A-BB588BC112AA}" type="pres">
      <dgm:prSet presAssocID="{4104917F-B2DC-D941-82A6-D4421C503886}" presName="conn2-1" presStyleLbl="parChTrans1D2" presStyleIdx="0" presStyleCnt="2"/>
      <dgm:spPr/>
    </dgm:pt>
    <dgm:pt modelId="{E7FCE77B-6505-5642-BE71-90A5E3A96598}" type="pres">
      <dgm:prSet presAssocID="{4104917F-B2DC-D941-82A6-D4421C503886}" presName="connTx" presStyleLbl="parChTrans1D2" presStyleIdx="0" presStyleCnt="2"/>
      <dgm:spPr/>
    </dgm:pt>
    <dgm:pt modelId="{CB306179-5692-1948-A006-FBDB01F28E08}" type="pres">
      <dgm:prSet presAssocID="{D98D101B-1B5C-8E41-85BE-E913CE5EFEEA}" presName="root2" presStyleCnt="0"/>
      <dgm:spPr/>
    </dgm:pt>
    <dgm:pt modelId="{D3538943-3B32-0849-9C3E-56643195B8D5}" type="pres">
      <dgm:prSet presAssocID="{D98D101B-1B5C-8E41-85BE-E913CE5EFEEA}" presName="LevelTwoTextNode" presStyleLbl="node2" presStyleIdx="0" presStyleCnt="2">
        <dgm:presLayoutVars>
          <dgm:chPref val="3"/>
        </dgm:presLayoutVars>
      </dgm:prSet>
      <dgm:spPr/>
    </dgm:pt>
    <dgm:pt modelId="{60EDF3C8-23FA-5843-9AE4-3AF2AE704C81}" type="pres">
      <dgm:prSet presAssocID="{D98D101B-1B5C-8E41-85BE-E913CE5EFEEA}" presName="level3hierChild" presStyleCnt="0"/>
      <dgm:spPr/>
    </dgm:pt>
    <dgm:pt modelId="{3D492C04-E505-5044-8E04-EA142117D0B6}" type="pres">
      <dgm:prSet presAssocID="{149F13C6-20A6-2A4E-92C0-1003F49DE8DD}" presName="conn2-1" presStyleLbl="parChTrans1D3" presStyleIdx="0" presStyleCnt="4"/>
      <dgm:spPr/>
    </dgm:pt>
    <dgm:pt modelId="{66D708C4-84C7-0C4A-AA7E-7B948C7BCBC0}" type="pres">
      <dgm:prSet presAssocID="{149F13C6-20A6-2A4E-92C0-1003F49DE8DD}" presName="connTx" presStyleLbl="parChTrans1D3" presStyleIdx="0" presStyleCnt="4"/>
      <dgm:spPr/>
    </dgm:pt>
    <dgm:pt modelId="{0FA83C92-0F96-9640-8F99-0B5FBA4824D1}" type="pres">
      <dgm:prSet presAssocID="{D92047D1-E64A-C541-BC3D-1697A8B040CE}" presName="root2" presStyleCnt="0"/>
      <dgm:spPr/>
    </dgm:pt>
    <dgm:pt modelId="{31ABA73E-0FFF-CE42-94D2-FFBED34A9266}" type="pres">
      <dgm:prSet presAssocID="{D92047D1-E64A-C541-BC3D-1697A8B040CE}" presName="LevelTwoTextNode" presStyleLbl="node3" presStyleIdx="0" presStyleCnt="4">
        <dgm:presLayoutVars>
          <dgm:chPref val="3"/>
        </dgm:presLayoutVars>
      </dgm:prSet>
      <dgm:spPr/>
    </dgm:pt>
    <dgm:pt modelId="{16EEFD1C-9912-BE48-90F0-FEFD2CE1CA0C}" type="pres">
      <dgm:prSet presAssocID="{D92047D1-E64A-C541-BC3D-1697A8B040CE}" presName="level3hierChild" presStyleCnt="0"/>
      <dgm:spPr/>
    </dgm:pt>
    <dgm:pt modelId="{9A36F379-9D31-C348-A6EE-B02AF01E2A13}" type="pres">
      <dgm:prSet presAssocID="{579C9069-944D-C74A-9CB5-7FEF2E3A1A9D}" presName="conn2-1" presStyleLbl="parChTrans1D3" presStyleIdx="1" presStyleCnt="4"/>
      <dgm:spPr/>
    </dgm:pt>
    <dgm:pt modelId="{75ABACAE-E580-B749-A8F7-97C9A0AF2DCE}" type="pres">
      <dgm:prSet presAssocID="{579C9069-944D-C74A-9CB5-7FEF2E3A1A9D}" presName="connTx" presStyleLbl="parChTrans1D3" presStyleIdx="1" presStyleCnt="4"/>
      <dgm:spPr/>
    </dgm:pt>
    <dgm:pt modelId="{B5B67CFB-9640-C34B-8A36-832A5D25119D}" type="pres">
      <dgm:prSet presAssocID="{01CB1067-8EED-BA45-8849-F4B96BE509CF}" presName="root2" presStyleCnt="0"/>
      <dgm:spPr/>
    </dgm:pt>
    <dgm:pt modelId="{8EE558E7-88A6-4545-86A5-A4D0C5ADCFCE}" type="pres">
      <dgm:prSet presAssocID="{01CB1067-8EED-BA45-8849-F4B96BE509CF}" presName="LevelTwoTextNode" presStyleLbl="node3" presStyleIdx="1" presStyleCnt="4">
        <dgm:presLayoutVars>
          <dgm:chPref val="3"/>
        </dgm:presLayoutVars>
      </dgm:prSet>
      <dgm:spPr/>
    </dgm:pt>
    <dgm:pt modelId="{13AD49C3-9BD0-344C-BC79-EE6DE226A793}" type="pres">
      <dgm:prSet presAssocID="{01CB1067-8EED-BA45-8849-F4B96BE509CF}" presName="level3hierChild" presStyleCnt="0"/>
      <dgm:spPr/>
    </dgm:pt>
    <dgm:pt modelId="{24D7240F-4C7B-3247-9A15-4FCF5F73321B}" type="pres">
      <dgm:prSet presAssocID="{B8A0F43B-D08F-7940-9E29-23569F9F5EF2}" presName="conn2-1" presStyleLbl="parChTrans1D2" presStyleIdx="1" presStyleCnt="2"/>
      <dgm:spPr/>
    </dgm:pt>
    <dgm:pt modelId="{949FBC29-D338-A04D-9580-82977FAF5E16}" type="pres">
      <dgm:prSet presAssocID="{B8A0F43B-D08F-7940-9E29-23569F9F5EF2}" presName="connTx" presStyleLbl="parChTrans1D2" presStyleIdx="1" presStyleCnt="2"/>
      <dgm:spPr/>
    </dgm:pt>
    <dgm:pt modelId="{83610003-5767-2C4E-BD16-732E0A51FCE9}" type="pres">
      <dgm:prSet presAssocID="{FEF4F3AC-C3C0-8047-A51D-02D7F5932329}" presName="root2" presStyleCnt="0"/>
      <dgm:spPr/>
    </dgm:pt>
    <dgm:pt modelId="{8059EED9-C4BF-A843-B465-30F1B00F70D6}" type="pres">
      <dgm:prSet presAssocID="{FEF4F3AC-C3C0-8047-A51D-02D7F5932329}" presName="LevelTwoTextNode" presStyleLbl="node2" presStyleIdx="1" presStyleCnt="2">
        <dgm:presLayoutVars>
          <dgm:chPref val="3"/>
        </dgm:presLayoutVars>
      </dgm:prSet>
      <dgm:spPr/>
    </dgm:pt>
    <dgm:pt modelId="{5139256E-93F9-8C47-A45E-27A7E981D643}" type="pres">
      <dgm:prSet presAssocID="{FEF4F3AC-C3C0-8047-A51D-02D7F5932329}" presName="level3hierChild" presStyleCnt="0"/>
      <dgm:spPr/>
    </dgm:pt>
    <dgm:pt modelId="{A6D70522-EC14-3543-94E1-D8BF5230A970}" type="pres">
      <dgm:prSet presAssocID="{23C6BF7D-6A75-4E46-88A6-38F94ED286D5}" presName="conn2-1" presStyleLbl="parChTrans1D3" presStyleIdx="2" presStyleCnt="4"/>
      <dgm:spPr/>
    </dgm:pt>
    <dgm:pt modelId="{6EC99E3E-FC1C-1A40-AC1C-C71890D4F119}" type="pres">
      <dgm:prSet presAssocID="{23C6BF7D-6A75-4E46-88A6-38F94ED286D5}" presName="connTx" presStyleLbl="parChTrans1D3" presStyleIdx="2" presStyleCnt="4"/>
      <dgm:spPr/>
    </dgm:pt>
    <dgm:pt modelId="{1C97CA38-0847-4845-B82F-274FC7CE491D}" type="pres">
      <dgm:prSet presAssocID="{71FF1088-508F-2E48-BD9A-8E518C1F3369}" presName="root2" presStyleCnt="0"/>
      <dgm:spPr/>
    </dgm:pt>
    <dgm:pt modelId="{E73D8748-E826-CF44-AA7E-5FA1EB43C8CB}" type="pres">
      <dgm:prSet presAssocID="{71FF1088-508F-2E48-BD9A-8E518C1F3369}" presName="LevelTwoTextNode" presStyleLbl="node3" presStyleIdx="2" presStyleCnt="4">
        <dgm:presLayoutVars>
          <dgm:chPref val="3"/>
        </dgm:presLayoutVars>
      </dgm:prSet>
      <dgm:spPr/>
    </dgm:pt>
    <dgm:pt modelId="{C3C4240C-D9B0-B945-92D8-2C9B5C1A939E}" type="pres">
      <dgm:prSet presAssocID="{71FF1088-508F-2E48-BD9A-8E518C1F3369}" presName="level3hierChild" presStyleCnt="0"/>
      <dgm:spPr/>
    </dgm:pt>
    <dgm:pt modelId="{A307FDED-E9F0-6E44-B363-7BD04B159A28}" type="pres">
      <dgm:prSet presAssocID="{AC89E0F6-53B4-7042-9BE7-5A719B1A7FBE}" presName="conn2-1" presStyleLbl="parChTrans1D3" presStyleIdx="3" presStyleCnt="4"/>
      <dgm:spPr/>
    </dgm:pt>
    <dgm:pt modelId="{7A1C4A94-8CAF-5C4E-A7F2-2375F6F503B5}" type="pres">
      <dgm:prSet presAssocID="{AC89E0F6-53B4-7042-9BE7-5A719B1A7FBE}" presName="connTx" presStyleLbl="parChTrans1D3" presStyleIdx="3" presStyleCnt="4"/>
      <dgm:spPr/>
    </dgm:pt>
    <dgm:pt modelId="{7C46AADA-F304-E44F-B3F0-299FB852D11E}" type="pres">
      <dgm:prSet presAssocID="{B8226F96-9170-4F45-9642-8A71C6436A2B}" presName="root2" presStyleCnt="0"/>
      <dgm:spPr/>
    </dgm:pt>
    <dgm:pt modelId="{9BABEE6A-6163-EC44-8DCB-D09200083CCC}" type="pres">
      <dgm:prSet presAssocID="{B8226F96-9170-4F45-9642-8A71C6436A2B}" presName="LevelTwoTextNode" presStyleLbl="node3" presStyleIdx="3" presStyleCnt="4">
        <dgm:presLayoutVars>
          <dgm:chPref val="3"/>
        </dgm:presLayoutVars>
      </dgm:prSet>
      <dgm:spPr/>
    </dgm:pt>
    <dgm:pt modelId="{417EEA00-74D1-124B-9828-C0813627C75A}" type="pres">
      <dgm:prSet presAssocID="{B8226F96-9170-4F45-9642-8A71C6436A2B}" presName="level3hierChild" presStyleCnt="0"/>
      <dgm:spPr/>
    </dgm:pt>
  </dgm:ptLst>
  <dgm:cxnLst>
    <dgm:cxn modelId="{68EF9C0E-9439-264E-8FD6-7468AFC3C26C}" type="presOf" srcId="{149F13C6-20A6-2A4E-92C0-1003F49DE8DD}" destId="{3D492C04-E505-5044-8E04-EA142117D0B6}" srcOrd="0" destOrd="0" presId="urn:microsoft.com/office/officeart/2005/8/layout/hierarchy2"/>
    <dgm:cxn modelId="{B1F7FA11-DA64-7C4F-9EDC-A86E0B71D52B}" type="presOf" srcId="{83CB705E-76F1-5E4D-B1AF-44625E2F5BEC}" destId="{9D070986-1880-834B-B846-5F16BD66E891}" srcOrd="0" destOrd="0" presId="urn:microsoft.com/office/officeart/2005/8/layout/hierarchy2"/>
    <dgm:cxn modelId="{77B3D11F-42C4-434C-9108-00C7C37D1ECE}" type="presOf" srcId="{579C9069-944D-C74A-9CB5-7FEF2E3A1A9D}" destId="{75ABACAE-E580-B749-A8F7-97C9A0AF2DCE}" srcOrd="1" destOrd="0" presId="urn:microsoft.com/office/officeart/2005/8/layout/hierarchy2"/>
    <dgm:cxn modelId="{32D0C127-AF83-444E-9FC2-DB81338DD11B}" type="presOf" srcId="{AC89E0F6-53B4-7042-9BE7-5A719B1A7FBE}" destId="{A307FDED-E9F0-6E44-B363-7BD04B159A28}" srcOrd="0" destOrd="0" presId="urn:microsoft.com/office/officeart/2005/8/layout/hierarchy2"/>
    <dgm:cxn modelId="{8003B635-0F54-0A4E-9CB8-7F22B2601DD4}" srcId="{FEF4F3AC-C3C0-8047-A51D-02D7F5932329}" destId="{B8226F96-9170-4F45-9642-8A71C6436A2B}" srcOrd="1" destOrd="0" parTransId="{AC89E0F6-53B4-7042-9BE7-5A719B1A7FBE}" sibTransId="{FE1B49B3-3AB3-454C-914C-964097912FA9}"/>
    <dgm:cxn modelId="{6950A639-E402-004D-95A8-0656A5969C72}" srcId="{91FF514B-D8A2-434F-9717-E5632F3BC65A}" destId="{FEF4F3AC-C3C0-8047-A51D-02D7F5932329}" srcOrd="1" destOrd="0" parTransId="{B8A0F43B-D08F-7940-9E29-23569F9F5EF2}" sibTransId="{4452A03F-B7E7-5644-A770-BB2950B679EC}"/>
    <dgm:cxn modelId="{A3CFE240-F719-7D41-A891-AD509E0AD68D}" type="presOf" srcId="{FEF4F3AC-C3C0-8047-A51D-02D7F5932329}" destId="{8059EED9-C4BF-A843-B465-30F1B00F70D6}" srcOrd="0" destOrd="0" presId="urn:microsoft.com/office/officeart/2005/8/layout/hierarchy2"/>
    <dgm:cxn modelId="{4412B246-4596-814E-98AD-EC370CB59889}" type="presOf" srcId="{B8A0F43B-D08F-7940-9E29-23569F9F5EF2}" destId="{949FBC29-D338-A04D-9580-82977FAF5E16}" srcOrd="1" destOrd="0" presId="urn:microsoft.com/office/officeart/2005/8/layout/hierarchy2"/>
    <dgm:cxn modelId="{DBBA2475-1C91-B943-BC55-96029876439F}" type="presOf" srcId="{D92047D1-E64A-C541-BC3D-1697A8B040CE}" destId="{31ABA73E-0FFF-CE42-94D2-FFBED34A9266}" srcOrd="0" destOrd="0" presId="urn:microsoft.com/office/officeart/2005/8/layout/hierarchy2"/>
    <dgm:cxn modelId="{0E53AB5A-E26D-484D-A053-2EE052012868}" type="presOf" srcId="{23C6BF7D-6A75-4E46-88A6-38F94ED286D5}" destId="{A6D70522-EC14-3543-94E1-D8BF5230A970}" srcOrd="0" destOrd="0" presId="urn:microsoft.com/office/officeart/2005/8/layout/hierarchy2"/>
    <dgm:cxn modelId="{1B8F217E-6EDA-3644-9A86-4D6CC5E7FD07}" type="presOf" srcId="{71FF1088-508F-2E48-BD9A-8E518C1F3369}" destId="{E73D8748-E826-CF44-AA7E-5FA1EB43C8CB}" srcOrd="0" destOrd="0" presId="urn:microsoft.com/office/officeart/2005/8/layout/hierarchy2"/>
    <dgm:cxn modelId="{DD56557F-9098-EF42-AB48-8AED560DCB75}" type="presOf" srcId="{91FF514B-D8A2-434F-9717-E5632F3BC65A}" destId="{31AA0811-1552-F54A-A6BF-559E5E2E39F3}" srcOrd="0" destOrd="0" presId="urn:microsoft.com/office/officeart/2005/8/layout/hierarchy2"/>
    <dgm:cxn modelId="{9F1B977F-1F53-5540-992F-7765BBA49128}" type="presOf" srcId="{4104917F-B2DC-D941-82A6-D4421C503886}" destId="{74184425-649A-714A-A74A-BB588BC112AA}" srcOrd="0" destOrd="0" presId="urn:microsoft.com/office/officeart/2005/8/layout/hierarchy2"/>
    <dgm:cxn modelId="{0029B182-FE4F-2E42-AFF3-64211A3CF6B9}" type="presOf" srcId="{D98D101B-1B5C-8E41-85BE-E913CE5EFEEA}" destId="{D3538943-3B32-0849-9C3E-56643195B8D5}" srcOrd="0" destOrd="0" presId="urn:microsoft.com/office/officeart/2005/8/layout/hierarchy2"/>
    <dgm:cxn modelId="{C017438B-069D-EB4A-936B-1FC78A36AB53}" type="presOf" srcId="{B8A0F43B-D08F-7940-9E29-23569F9F5EF2}" destId="{24D7240F-4C7B-3247-9A15-4FCF5F73321B}" srcOrd="0" destOrd="0" presId="urn:microsoft.com/office/officeart/2005/8/layout/hierarchy2"/>
    <dgm:cxn modelId="{1A4F1E9E-8054-B647-82D8-FB7998E89C8B}" type="presOf" srcId="{23C6BF7D-6A75-4E46-88A6-38F94ED286D5}" destId="{6EC99E3E-FC1C-1A40-AC1C-C71890D4F119}" srcOrd="1" destOrd="0" presId="urn:microsoft.com/office/officeart/2005/8/layout/hierarchy2"/>
    <dgm:cxn modelId="{4E30399F-C7A9-184E-B00E-378B14B9BFAC}" type="presOf" srcId="{AC89E0F6-53B4-7042-9BE7-5A719B1A7FBE}" destId="{7A1C4A94-8CAF-5C4E-A7F2-2375F6F503B5}" srcOrd="1" destOrd="0" presId="urn:microsoft.com/office/officeart/2005/8/layout/hierarchy2"/>
    <dgm:cxn modelId="{819B5AB4-D247-6C41-98BA-984D0F3A7AA2}" type="presOf" srcId="{149F13C6-20A6-2A4E-92C0-1003F49DE8DD}" destId="{66D708C4-84C7-0C4A-AA7E-7B948C7BCBC0}" srcOrd="1" destOrd="0" presId="urn:microsoft.com/office/officeart/2005/8/layout/hierarchy2"/>
    <dgm:cxn modelId="{AD87E8BE-1399-E047-8AC1-05869A7D1AD2}" srcId="{D98D101B-1B5C-8E41-85BE-E913CE5EFEEA}" destId="{D92047D1-E64A-C541-BC3D-1697A8B040CE}" srcOrd="0" destOrd="0" parTransId="{149F13C6-20A6-2A4E-92C0-1003F49DE8DD}" sibTransId="{C92D8572-D564-114E-98BB-A15AEBF5888A}"/>
    <dgm:cxn modelId="{52F14FCC-D286-6445-8DD4-334923733FF9}" type="presOf" srcId="{4104917F-B2DC-D941-82A6-D4421C503886}" destId="{E7FCE77B-6505-5642-BE71-90A5E3A96598}" srcOrd="1" destOrd="0" presId="urn:microsoft.com/office/officeart/2005/8/layout/hierarchy2"/>
    <dgm:cxn modelId="{BDE720CF-D408-9143-AE41-5E5340B7445A}" type="presOf" srcId="{01CB1067-8EED-BA45-8849-F4B96BE509CF}" destId="{8EE558E7-88A6-4545-86A5-A4D0C5ADCFCE}" srcOrd="0" destOrd="0" presId="urn:microsoft.com/office/officeart/2005/8/layout/hierarchy2"/>
    <dgm:cxn modelId="{4414D2D3-AF60-D743-BE9F-670A9369C24B}" srcId="{FEF4F3AC-C3C0-8047-A51D-02D7F5932329}" destId="{71FF1088-508F-2E48-BD9A-8E518C1F3369}" srcOrd="0" destOrd="0" parTransId="{23C6BF7D-6A75-4E46-88A6-38F94ED286D5}" sibTransId="{4224530E-F585-5C4D-952D-8CB7723725D8}"/>
    <dgm:cxn modelId="{9963DDD3-7A39-3F45-98B6-08C64C7856BF}" srcId="{D98D101B-1B5C-8E41-85BE-E913CE5EFEEA}" destId="{01CB1067-8EED-BA45-8849-F4B96BE509CF}" srcOrd="1" destOrd="0" parTransId="{579C9069-944D-C74A-9CB5-7FEF2E3A1A9D}" sibTransId="{19D947F8-237A-6041-884F-B6201A72FF9C}"/>
    <dgm:cxn modelId="{69A79AD5-C95D-AA4C-BDA6-49C372158325}" srcId="{91FF514B-D8A2-434F-9717-E5632F3BC65A}" destId="{D98D101B-1B5C-8E41-85BE-E913CE5EFEEA}" srcOrd="0" destOrd="0" parTransId="{4104917F-B2DC-D941-82A6-D4421C503886}" sibTransId="{1B55A844-C51E-B24E-AE1C-3D2C198FDCC1}"/>
    <dgm:cxn modelId="{D4CFB1DB-2EE5-C543-A8A2-21F60F3C564A}" srcId="{83CB705E-76F1-5E4D-B1AF-44625E2F5BEC}" destId="{91FF514B-D8A2-434F-9717-E5632F3BC65A}" srcOrd="0" destOrd="0" parTransId="{501B53D3-DC96-4B49-A79A-4F60B7351E4C}" sibTransId="{18951A3D-8832-7F44-8B94-7E9E0863F651}"/>
    <dgm:cxn modelId="{F75B8AE7-54EB-1348-B377-4AEECB8264BF}" type="presOf" srcId="{B8226F96-9170-4F45-9642-8A71C6436A2B}" destId="{9BABEE6A-6163-EC44-8DCB-D09200083CCC}" srcOrd="0" destOrd="0" presId="urn:microsoft.com/office/officeart/2005/8/layout/hierarchy2"/>
    <dgm:cxn modelId="{474D36FC-9BEC-2847-9738-5065B0F44B4A}" type="presOf" srcId="{579C9069-944D-C74A-9CB5-7FEF2E3A1A9D}" destId="{9A36F379-9D31-C348-A6EE-B02AF01E2A13}" srcOrd="0" destOrd="0" presId="urn:microsoft.com/office/officeart/2005/8/layout/hierarchy2"/>
    <dgm:cxn modelId="{E0548B1F-2828-D849-AF26-A8E12D3C8028}" type="presParOf" srcId="{9D070986-1880-834B-B846-5F16BD66E891}" destId="{001883CD-BBEE-BE41-A7C9-275562DD9E8F}" srcOrd="0" destOrd="0" presId="urn:microsoft.com/office/officeart/2005/8/layout/hierarchy2"/>
    <dgm:cxn modelId="{799F8348-E66E-E74A-B897-4208263DAD82}" type="presParOf" srcId="{001883CD-BBEE-BE41-A7C9-275562DD9E8F}" destId="{31AA0811-1552-F54A-A6BF-559E5E2E39F3}" srcOrd="0" destOrd="0" presId="urn:microsoft.com/office/officeart/2005/8/layout/hierarchy2"/>
    <dgm:cxn modelId="{74441BF9-819E-6449-9106-EDC10A3696E9}" type="presParOf" srcId="{001883CD-BBEE-BE41-A7C9-275562DD9E8F}" destId="{DC5B6B5E-0B0D-1F4A-983A-C2B17FC2A3DD}" srcOrd="1" destOrd="0" presId="urn:microsoft.com/office/officeart/2005/8/layout/hierarchy2"/>
    <dgm:cxn modelId="{1FD6791F-66EC-D741-B177-621DECAA5430}" type="presParOf" srcId="{DC5B6B5E-0B0D-1F4A-983A-C2B17FC2A3DD}" destId="{74184425-649A-714A-A74A-BB588BC112AA}" srcOrd="0" destOrd="0" presId="urn:microsoft.com/office/officeart/2005/8/layout/hierarchy2"/>
    <dgm:cxn modelId="{444715F4-19BE-534B-B984-02EE9F507ADC}" type="presParOf" srcId="{74184425-649A-714A-A74A-BB588BC112AA}" destId="{E7FCE77B-6505-5642-BE71-90A5E3A96598}" srcOrd="0" destOrd="0" presId="urn:microsoft.com/office/officeart/2005/8/layout/hierarchy2"/>
    <dgm:cxn modelId="{7870CC14-CD92-BA40-8690-2A78EB00D162}" type="presParOf" srcId="{DC5B6B5E-0B0D-1F4A-983A-C2B17FC2A3DD}" destId="{CB306179-5692-1948-A006-FBDB01F28E08}" srcOrd="1" destOrd="0" presId="urn:microsoft.com/office/officeart/2005/8/layout/hierarchy2"/>
    <dgm:cxn modelId="{76ABB9B1-97D9-1C4E-BA83-6F0B94C13C18}" type="presParOf" srcId="{CB306179-5692-1948-A006-FBDB01F28E08}" destId="{D3538943-3B32-0849-9C3E-56643195B8D5}" srcOrd="0" destOrd="0" presId="urn:microsoft.com/office/officeart/2005/8/layout/hierarchy2"/>
    <dgm:cxn modelId="{1D4A9263-71DE-9F4A-BA78-D38F788304C1}" type="presParOf" srcId="{CB306179-5692-1948-A006-FBDB01F28E08}" destId="{60EDF3C8-23FA-5843-9AE4-3AF2AE704C81}" srcOrd="1" destOrd="0" presId="urn:microsoft.com/office/officeart/2005/8/layout/hierarchy2"/>
    <dgm:cxn modelId="{EB9EF34D-F64F-474C-8901-56A1210EB3AC}" type="presParOf" srcId="{60EDF3C8-23FA-5843-9AE4-3AF2AE704C81}" destId="{3D492C04-E505-5044-8E04-EA142117D0B6}" srcOrd="0" destOrd="0" presId="urn:microsoft.com/office/officeart/2005/8/layout/hierarchy2"/>
    <dgm:cxn modelId="{BF546861-7AA6-1545-87B2-C0539F335431}" type="presParOf" srcId="{3D492C04-E505-5044-8E04-EA142117D0B6}" destId="{66D708C4-84C7-0C4A-AA7E-7B948C7BCBC0}" srcOrd="0" destOrd="0" presId="urn:microsoft.com/office/officeart/2005/8/layout/hierarchy2"/>
    <dgm:cxn modelId="{63C681EF-9AF9-3340-A306-22F5B9E3ECA0}" type="presParOf" srcId="{60EDF3C8-23FA-5843-9AE4-3AF2AE704C81}" destId="{0FA83C92-0F96-9640-8F99-0B5FBA4824D1}" srcOrd="1" destOrd="0" presId="urn:microsoft.com/office/officeart/2005/8/layout/hierarchy2"/>
    <dgm:cxn modelId="{BA24998E-4787-E942-8071-E8A9492F0633}" type="presParOf" srcId="{0FA83C92-0F96-9640-8F99-0B5FBA4824D1}" destId="{31ABA73E-0FFF-CE42-94D2-FFBED34A9266}" srcOrd="0" destOrd="0" presId="urn:microsoft.com/office/officeart/2005/8/layout/hierarchy2"/>
    <dgm:cxn modelId="{8FC735E3-4FC2-DF44-B630-B5541C245F2B}" type="presParOf" srcId="{0FA83C92-0F96-9640-8F99-0B5FBA4824D1}" destId="{16EEFD1C-9912-BE48-90F0-FEFD2CE1CA0C}" srcOrd="1" destOrd="0" presId="urn:microsoft.com/office/officeart/2005/8/layout/hierarchy2"/>
    <dgm:cxn modelId="{C7C44678-4FD2-914E-A36A-40B54FB9B1CE}" type="presParOf" srcId="{60EDF3C8-23FA-5843-9AE4-3AF2AE704C81}" destId="{9A36F379-9D31-C348-A6EE-B02AF01E2A13}" srcOrd="2" destOrd="0" presId="urn:microsoft.com/office/officeart/2005/8/layout/hierarchy2"/>
    <dgm:cxn modelId="{373C2A2E-6A95-1D44-9438-DD72A69F8058}" type="presParOf" srcId="{9A36F379-9D31-C348-A6EE-B02AF01E2A13}" destId="{75ABACAE-E580-B749-A8F7-97C9A0AF2DCE}" srcOrd="0" destOrd="0" presId="urn:microsoft.com/office/officeart/2005/8/layout/hierarchy2"/>
    <dgm:cxn modelId="{CA72CC5F-7837-CF48-BC94-D0EAE77B5E0E}" type="presParOf" srcId="{60EDF3C8-23FA-5843-9AE4-3AF2AE704C81}" destId="{B5B67CFB-9640-C34B-8A36-832A5D25119D}" srcOrd="3" destOrd="0" presId="urn:microsoft.com/office/officeart/2005/8/layout/hierarchy2"/>
    <dgm:cxn modelId="{FDE0BEC5-6A35-BE40-8A26-2701FEF327F6}" type="presParOf" srcId="{B5B67CFB-9640-C34B-8A36-832A5D25119D}" destId="{8EE558E7-88A6-4545-86A5-A4D0C5ADCFCE}" srcOrd="0" destOrd="0" presId="urn:microsoft.com/office/officeart/2005/8/layout/hierarchy2"/>
    <dgm:cxn modelId="{9D9BB128-920B-D041-A3FE-34AE2D256759}" type="presParOf" srcId="{B5B67CFB-9640-C34B-8A36-832A5D25119D}" destId="{13AD49C3-9BD0-344C-BC79-EE6DE226A793}" srcOrd="1" destOrd="0" presId="urn:microsoft.com/office/officeart/2005/8/layout/hierarchy2"/>
    <dgm:cxn modelId="{3F829F0B-B2EB-0343-8D36-EDDE7878B820}" type="presParOf" srcId="{DC5B6B5E-0B0D-1F4A-983A-C2B17FC2A3DD}" destId="{24D7240F-4C7B-3247-9A15-4FCF5F73321B}" srcOrd="2" destOrd="0" presId="urn:microsoft.com/office/officeart/2005/8/layout/hierarchy2"/>
    <dgm:cxn modelId="{FC5DDB86-E4BE-9542-B519-38BE804EDF7B}" type="presParOf" srcId="{24D7240F-4C7B-3247-9A15-4FCF5F73321B}" destId="{949FBC29-D338-A04D-9580-82977FAF5E16}" srcOrd="0" destOrd="0" presId="urn:microsoft.com/office/officeart/2005/8/layout/hierarchy2"/>
    <dgm:cxn modelId="{C60DECBE-A374-8F4D-B551-64BD5FC7A669}" type="presParOf" srcId="{DC5B6B5E-0B0D-1F4A-983A-C2B17FC2A3DD}" destId="{83610003-5767-2C4E-BD16-732E0A51FCE9}" srcOrd="3" destOrd="0" presId="urn:microsoft.com/office/officeart/2005/8/layout/hierarchy2"/>
    <dgm:cxn modelId="{FD5EF03C-6F76-9D44-A4FC-B78AC4F1BC88}" type="presParOf" srcId="{83610003-5767-2C4E-BD16-732E0A51FCE9}" destId="{8059EED9-C4BF-A843-B465-30F1B00F70D6}" srcOrd="0" destOrd="0" presId="urn:microsoft.com/office/officeart/2005/8/layout/hierarchy2"/>
    <dgm:cxn modelId="{4F3722E8-1778-E24A-8B68-A53BFE1CDE29}" type="presParOf" srcId="{83610003-5767-2C4E-BD16-732E0A51FCE9}" destId="{5139256E-93F9-8C47-A45E-27A7E981D643}" srcOrd="1" destOrd="0" presId="urn:microsoft.com/office/officeart/2005/8/layout/hierarchy2"/>
    <dgm:cxn modelId="{C751965A-1E4F-D14F-9A88-2195C1D154B1}" type="presParOf" srcId="{5139256E-93F9-8C47-A45E-27A7E981D643}" destId="{A6D70522-EC14-3543-94E1-D8BF5230A970}" srcOrd="0" destOrd="0" presId="urn:microsoft.com/office/officeart/2005/8/layout/hierarchy2"/>
    <dgm:cxn modelId="{9B647951-54E4-1046-BADA-B7361F633B46}" type="presParOf" srcId="{A6D70522-EC14-3543-94E1-D8BF5230A970}" destId="{6EC99E3E-FC1C-1A40-AC1C-C71890D4F119}" srcOrd="0" destOrd="0" presId="urn:microsoft.com/office/officeart/2005/8/layout/hierarchy2"/>
    <dgm:cxn modelId="{E1C6DD76-DC00-4C42-A477-9F7C76A1832E}" type="presParOf" srcId="{5139256E-93F9-8C47-A45E-27A7E981D643}" destId="{1C97CA38-0847-4845-B82F-274FC7CE491D}" srcOrd="1" destOrd="0" presId="urn:microsoft.com/office/officeart/2005/8/layout/hierarchy2"/>
    <dgm:cxn modelId="{6A8D5040-703C-9941-8A66-6FD084B2C8FA}" type="presParOf" srcId="{1C97CA38-0847-4845-B82F-274FC7CE491D}" destId="{E73D8748-E826-CF44-AA7E-5FA1EB43C8CB}" srcOrd="0" destOrd="0" presId="urn:microsoft.com/office/officeart/2005/8/layout/hierarchy2"/>
    <dgm:cxn modelId="{75F7CAA7-F9C4-BE4D-817A-257977F6CF69}" type="presParOf" srcId="{1C97CA38-0847-4845-B82F-274FC7CE491D}" destId="{C3C4240C-D9B0-B945-92D8-2C9B5C1A939E}" srcOrd="1" destOrd="0" presId="urn:microsoft.com/office/officeart/2005/8/layout/hierarchy2"/>
    <dgm:cxn modelId="{6EF0B5A6-F76E-724A-B579-EA9441F9CD32}" type="presParOf" srcId="{5139256E-93F9-8C47-A45E-27A7E981D643}" destId="{A307FDED-E9F0-6E44-B363-7BD04B159A28}" srcOrd="2" destOrd="0" presId="urn:microsoft.com/office/officeart/2005/8/layout/hierarchy2"/>
    <dgm:cxn modelId="{4602AFE4-5831-664B-BA3C-388B5EC81597}" type="presParOf" srcId="{A307FDED-E9F0-6E44-B363-7BD04B159A28}" destId="{7A1C4A94-8CAF-5C4E-A7F2-2375F6F503B5}" srcOrd="0" destOrd="0" presId="urn:microsoft.com/office/officeart/2005/8/layout/hierarchy2"/>
    <dgm:cxn modelId="{447AFC1F-B4F7-5541-8359-BCEC68854753}" type="presParOf" srcId="{5139256E-93F9-8C47-A45E-27A7E981D643}" destId="{7C46AADA-F304-E44F-B3F0-299FB852D11E}" srcOrd="3" destOrd="0" presId="urn:microsoft.com/office/officeart/2005/8/layout/hierarchy2"/>
    <dgm:cxn modelId="{69AC24C1-DA19-604B-B887-62E7A7226C8E}" type="presParOf" srcId="{7C46AADA-F304-E44F-B3F0-299FB852D11E}" destId="{9BABEE6A-6163-EC44-8DCB-D09200083CCC}" srcOrd="0" destOrd="0" presId="urn:microsoft.com/office/officeart/2005/8/layout/hierarchy2"/>
    <dgm:cxn modelId="{9A34B1AE-9491-AD4C-B875-8AC53E233B45}" type="presParOf" srcId="{7C46AADA-F304-E44F-B3F0-299FB852D11E}" destId="{417EEA00-74D1-124B-9828-C0813627C75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72E12D3-05FA-354D-87C3-5CB631BC09B5}"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6B46145D-088C-DB4B-AAE3-54ACC3E983A9}">
      <dgm:prSet custT="1"/>
      <dgm:spPr>
        <a:solidFill>
          <a:schemeClr val="accent5">
            <a:lumMod val="60000"/>
            <a:lumOff val="40000"/>
          </a:schemeClr>
        </a:solidFill>
        <a:ln w="25400">
          <a:solidFill>
            <a:schemeClr val="bg1"/>
          </a:solidFill>
        </a:ln>
      </dgm:spPr>
      <dgm:t>
        <a:bodyPr/>
        <a:lstStyle/>
        <a:p>
          <a:pPr rtl="0"/>
          <a:r>
            <a:rPr lang="en-US" sz="1600" b="1" i="0" dirty="0">
              <a:solidFill>
                <a:schemeClr val="bg1"/>
              </a:solidFill>
            </a:rPr>
            <a:t>Public cloud</a:t>
          </a:r>
        </a:p>
      </dgm:t>
    </dgm:pt>
    <dgm:pt modelId="{4ED2FA9D-AC14-F84A-B7DC-8133C2E64CB7}" type="parTrans" cxnId="{2C555AFB-6BDA-084F-82DF-746610906D36}">
      <dgm:prSet/>
      <dgm:spPr/>
      <dgm:t>
        <a:bodyPr/>
        <a:lstStyle/>
        <a:p>
          <a:endParaRPr lang="en-US"/>
        </a:p>
      </dgm:t>
    </dgm:pt>
    <dgm:pt modelId="{AEA77169-AE69-864B-B139-2C32D6F070EF}" type="sibTrans" cxnId="{2C555AFB-6BDA-084F-82DF-746610906D36}">
      <dgm:prSet/>
      <dgm:spPr/>
      <dgm:t>
        <a:bodyPr/>
        <a:lstStyle/>
        <a:p>
          <a:endParaRPr lang="en-US"/>
        </a:p>
      </dgm:t>
    </dgm:pt>
    <dgm:pt modelId="{F94D2EC8-581C-2348-892C-FBA48FAA78C2}">
      <dgm:prSet custT="1"/>
      <dgm:spPr>
        <a:solidFill>
          <a:schemeClr val="accent5">
            <a:lumMod val="60000"/>
            <a:lumOff val="40000"/>
          </a:schemeClr>
        </a:solidFill>
        <a:ln w="25400">
          <a:solidFill>
            <a:schemeClr val="bg1"/>
          </a:solidFill>
        </a:ln>
      </dgm:spPr>
      <dgm:t>
        <a:bodyPr/>
        <a:lstStyle/>
        <a:p>
          <a:pPr rtl="0"/>
          <a:r>
            <a:rPr lang="en-US" sz="1400" b="1" i="0" dirty="0">
              <a:solidFill>
                <a:schemeClr val="bg1"/>
              </a:solidFill>
            </a:rPr>
            <a:t>The cloud infrastructure is made available to the general public or a large industry group and is owned by an organization selling cloud services</a:t>
          </a:r>
        </a:p>
      </dgm:t>
    </dgm:pt>
    <dgm:pt modelId="{441474F4-2C6A-2F46-A395-FAC7008CEF5E}" type="parTrans" cxnId="{BF5294A4-9039-AF4A-9D4D-1536E3A8EEC0}">
      <dgm:prSet/>
      <dgm:spPr/>
      <dgm:t>
        <a:bodyPr/>
        <a:lstStyle/>
        <a:p>
          <a:endParaRPr lang="en-US"/>
        </a:p>
      </dgm:t>
    </dgm:pt>
    <dgm:pt modelId="{33D57992-30B2-094C-9AD0-CEF893B327AF}" type="sibTrans" cxnId="{BF5294A4-9039-AF4A-9D4D-1536E3A8EEC0}">
      <dgm:prSet/>
      <dgm:spPr/>
      <dgm:t>
        <a:bodyPr/>
        <a:lstStyle/>
        <a:p>
          <a:endParaRPr lang="en-US"/>
        </a:p>
      </dgm:t>
    </dgm:pt>
    <dgm:pt modelId="{0DAC8C04-2692-574A-BD45-B1B26BC08EDC}">
      <dgm:prSet custT="1"/>
      <dgm:spPr>
        <a:solidFill>
          <a:schemeClr val="accent5">
            <a:lumMod val="60000"/>
            <a:lumOff val="40000"/>
          </a:schemeClr>
        </a:solidFill>
        <a:ln w="25400">
          <a:solidFill>
            <a:schemeClr val="bg1"/>
          </a:solidFill>
        </a:ln>
      </dgm:spPr>
      <dgm:t>
        <a:bodyPr/>
        <a:lstStyle/>
        <a:p>
          <a:pPr rtl="0"/>
          <a:r>
            <a:rPr lang="en-US" sz="1600" b="1" i="0" dirty="0">
              <a:solidFill>
                <a:schemeClr val="bg1"/>
              </a:solidFill>
            </a:rPr>
            <a:t>Private cloud</a:t>
          </a:r>
        </a:p>
      </dgm:t>
    </dgm:pt>
    <dgm:pt modelId="{E28AE89D-2A94-4A4A-9FDE-F69E1F3ADD0C}" type="parTrans" cxnId="{34CD0E62-D9A3-0A47-927A-F60F628A3732}">
      <dgm:prSet/>
      <dgm:spPr/>
      <dgm:t>
        <a:bodyPr/>
        <a:lstStyle/>
        <a:p>
          <a:endParaRPr lang="en-US"/>
        </a:p>
      </dgm:t>
    </dgm:pt>
    <dgm:pt modelId="{03AA40AD-F6C6-9645-A5ED-6336CA386FD5}" type="sibTrans" cxnId="{34CD0E62-D9A3-0A47-927A-F60F628A3732}">
      <dgm:prSet/>
      <dgm:spPr/>
      <dgm:t>
        <a:bodyPr/>
        <a:lstStyle/>
        <a:p>
          <a:endParaRPr lang="en-US"/>
        </a:p>
      </dgm:t>
    </dgm:pt>
    <dgm:pt modelId="{6EFDD71D-23FA-9848-9709-2F8FC3A89DD9}">
      <dgm:prSet custT="1"/>
      <dgm:spPr>
        <a:solidFill>
          <a:schemeClr val="accent5">
            <a:lumMod val="60000"/>
            <a:lumOff val="40000"/>
          </a:schemeClr>
        </a:solidFill>
        <a:ln w="25400">
          <a:solidFill>
            <a:schemeClr val="bg1"/>
          </a:solidFill>
        </a:ln>
      </dgm:spPr>
      <dgm:t>
        <a:bodyPr/>
        <a:lstStyle/>
        <a:p>
          <a:pPr rtl="0"/>
          <a:r>
            <a:rPr lang="en-US" sz="1400" b="1" i="0" dirty="0">
              <a:solidFill>
                <a:schemeClr val="bg1"/>
              </a:solidFill>
            </a:rPr>
            <a:t>The cloud infrastructure is operated solely for an organization</a:t>
          </a:r>
        </a:p>
      </dgm:t>
    </dgm:pt>
    <dgm:pt modelId="{6394D0ED-D40E-B447-BD6A-30171F4EBA46}" type="parTrans" cxnId="{9F7A0EA0-358B-8146-B4ED-26C647F567E1}">
      <dgm:prSet/>
      <dgm:spPr/>
      <dgm:t>
        <a:bodyPr/>
        <a:lstStyle/>
        <a:p>
          <a:endParaRPr lang="en-US"/>
        </a:p>
      </dgm:t>
    </dgm:pt>
    <dgm:pt modelId="{326A1000-1DDF-7748-A458-4E6655040C4A}" type="sibTrans" cxnId="{9F7A0EA0-358B-8146-B4ED-26C647F567E1}">
      <dgm:prSet/>
      <dgm:spPr/>
      <dgm:t>
        <a:bodyPr/>
        <a:lstStyle/>
        <a:p>
          <a:endParaRPr lang="en-US"/>
        </a:p>
      </dgm:t>
    </dgm:pt>
    <dgm:pt modelId="{D423A223-F488-6243-A387-2E3406E3B70C}">
      <dgm:prSet custT="1"/>
      <dgm:spPr>
        <a:solidFill>
          <a:schemeClr val="accent5">
            <a:lumMod val="60000"/>
            <a:lumOff val="40000"/>
          </a:schemeClr>
        </a:solidFill>
        <a:ln w="25400">
          <a:solidFill>
            <a:schemeClr val="bg1"/>
          </a:solidFill>
        </a:ln>
      </dgm:spPr>
      <dgm:t>
        <a:bodyPr/>
        <a:lstStyle/>
        <a:p>
          <a:pPr rtl="0"/>
          <a:r>
            <a:rPr lang="en-US" sz="1400" b="1" i="0" dirty="0">
              <a:solidFill>
                <a:schemeClr val="bg1"/>
              </a:solidFill>
            </a:rPr>
            <a:t>It may be managed by the organization or a third party and may exist on premise or off premise</a:t>
          </a:r>
        </a:p>
      </dgm:t>
    </dgm:pt>
    <dgm:pt modelId="{3A33A3BD-F104-EA40-A672-522C86BFA282}" type="parTrans" cxnId="{59084E4E-C998-C54B-817F-2D0AFECA1BFE}">
      <dgm:prSet/>
      <dgm:spPr/>
      <dgm:t>
        <a:bodyPr/>
        <a:lstStyle/>
        <a:p>
          <a:endParaRPr lang="en-US"/>
        </a:p>
      </dgm:t>
    </dgm:pt>
    <dgm:pt modelId="{E1BDD2C0-26B0-674E-8CF0-5B3FDC0F0309}" type="sibTrans" cxnId="{59084E4E-C998-C54B-817F-2D0AFECA1BFE}">
      <dgm:prSet/>
      <dgm:spPr/>
      <dgm:t>
        <a:bodyPr/>
        <a:lstStyle/>
        <a:p>
          <a:endParaRPr lang="en-US"/>
        </a:p>
      </dgm:t>
    </dgm:pt>
    <dgm:pt modelId="{B32C855A-A26A-B043-8800-BB0FF10E42D7}">
      <dgm:prSet custT="1"/>
      <dgm:spPr>
        <a:solidFill>
          <a:schemeClr val="accent5">
            <a:lumMod val="60000"/>
            <a:lumOff val="40000"/>
          </a:schemeClr>
        </a:solidFill>
        <a:ln w="25400">
          <a:solidFill>
            <a:schemeClr val="bg1"/>
          </a:solidFill>
        </a:ln>
      </dgm:spPr>
      <dgm:t>
        <a:bodyPr/>
        <a:lstStyle/>
        <a:p>
          <a:pPr rtl="0"/>
          <a:r>
            <a:rPr lang="en-US" sz="1400" b="1" i="0" dirty="0">
              <a:solidFill>
                <a:schemeClr val="bg1"/>
              </a:solidFill>
            </a:rPr>
            <a:t>The cloud provider is responsible only for infrastructure and not for control</a:t>
          </a:r>
        </a:p>
      </dgm:t>
    </dgm:pt>
    <dgm:pt modelId="{F616D66E-0D33-3B40-B1C7-9E1C44D05926}" type="parTrans" cxnId="{8294A2B1-4FEE-6C47-83F5-997AE053995B}">
      <dgm:prSet/>
      <dgm:spPr/>
      <dgm:t>
        <a:bodyPr/>
        <a:lstStyle/>
        <a:p>
          <a:endParaRPr lang="en-US"/>
        </a:p>
      </dgm:t>
    </dgm:pt>
    <dgm:pt modelId="{26BDFCEB-DDB5-3049-9BDE-3DB76AFAEDA7}" type="sibTrans" cxnId="{8294A2B1-4FEE-6C47-83F5-997AE053995B}">
      <dgm:prSet/>
      <dgm:spPr/>
      <dgm:t>
        <a:bodyPr/>
        <a:lstStyle/>
        <a:p>
          <a:endParaRPr lang="en-US"/>
        </a:p>
      </dgm:t>
    </dgm:pt>
    <dgm:pt modelId="{853EF3CE-0745-D84E-82AE-DDFDAFF41709}">
      <dgm:prSet custT="1"/>
      <dgm:spPr>
        <a:solidFill>
          <a:schemeClr val="accent5">
            <a:lumMod val="60000"/>
            <a:lumOff val="40000"/>
          </a:schemeClr>
        </a:solidFill>
        <a:ln w="25400">
          <a:solidFill>
            <a:schemeClr val="bg1"/>
          </a:solidFill>
        </a:ln>
      </dgm:spPr>
      <dgm:t>
        <a:bodyPr/>
        <a:lstStyle/>
        <a:p>
          <a:pPr rtl="0"/>
          <a:r>
            <a:rPr lang="en-US" sz="1600" b="1" i="0" dirty="0">
              <a:solidFill>
                <a:schemeClr val="bg1"/>
              </a:solidFill>
            </a:rPr>
            <a:t>Community cloud</a:t>
          </a:r>
        </a:p>
      </dgm:t>
    </dgm:pt>
    <dgm:pt modelId="{891FF7D3-69ED-0F4B-9953-09AC2B286841}" type="parTrans" cxnId="{A64FA1C4-2AB2-F940-A7AA-4B13342999C0}">
      <dgm:prSet/>
      <dgm:spPr/>
      <dgm:t>
        <a:bodyPr/>
        <a:lstStyle/>
        <a:p>
          <a:endParaRPr lang="en-US"/>
        </a:p>
      </dgm:t>
    </dgm:pt>
    <dgm:pt modelId="{88E14263-852F-8847-8A25-0DD2DAA2F78A}" type="sibTrans" cxnId="{A64FA1C4-2AB2-F940-A7AA-4B13342999C0}">
      <dgm:prSet/>
      <dgm:spPr/>
      <dgm:t>
        <a:bodyPr/>
        <a:lstStyle/>
        <a:p>
          <a:endParaRPr lang="en-US"/>
        </a:p>
      </dgm:t>
    </dgm:pt>
    <dgm:pt modelId="{49CE5EAE-0398-1F45-95A5-60D358265518}">
      <dgm:prSet custT="1"/>
      <dgm:spPr>
        <a:solidFill>
          <a:schemeClr val="accent5">
            <a:lumMod val="60000"/>
            <a:lumOff val="40000"/>
          </a:schemeClr>
        </a:solidFill>
        <a:ln w="25400">
          <a:solidFill>
            <a:schemeClr val="bg1"/>
          </a:solidFill>
        </a:ln>
      </dgm:spPr>
      <dgm:t>
        <a:bodyPr/>
        <a:lstStyle/>
        <a:p>
          <a:pPr rtl="0"/>
          <a:r>
            <a:rPr lang="en-US" sz="1400" b="1" i="0" dirty="0">
              <a:solidFill>
                <a:schemeClr val="bg1"/>
              </a:solidFill>
            </a:rPr>
            <a:t>The cloud infrastructure is shared by several organizations and supports a specific community that has shared concerns</a:t>
          </a:r>
        </a:p>
      </dgm:t>
    </dgm:pt>
    <dgm:pt modelId="{5D15DA17-EB55-7F4C-B5E8-2CC88137716A}" type="parTrans" cxnId="{D5CA3A6F-099A-D54D-AAF6-5D777A7A3F18}">
      <dgm:prSet/>
      <dgm:spPr/>
      <dgm:t>
        <a:bodyPr/>
        <a:lstStyle/>
        <a:p>
          <a:endParaRPr lang="en-US"/>
        </a:p>
      </dgm:t>
    </dgm:pt>
    <dgm:pt modelId="{AE329D8A-C626-AB4C-AA7E-45490D415CED}" type="sibTrans" cxnId="{D5CA3A6F-099A-D54D-AAF6-5D777A7A3F18}">
      <dgm:prSet/>
      <dgm:spPr/>
      <dgm:t>
        <a:bodyPr/>
        <a:lstStyle/>
        <a:p>
          <a:endParaRPr lang="en-US"/>
        </a:p>
      </dgm:t>
    </dgm:pt>
    <dgm:pt modelId="{83170DA2-0667-BD49-BB59-3D3F326258EF}">
      <dgm:prSet custT="1"/>
      <dgm:spPr>
        <a:solidFill>
          <a:schemeClr val="accent5">
            <a:lumMod val="60000"/>
            <a:lumOff val="40000"/>
          </a:schemeClr>
        </a:solidFill>
        <a:ln w="25400">
          <a:solidFill>
            <a:schemeClr val="bg1"/>
          </a:solidFill>
        </a:ln>
      </dgm:spPr>
      <dgm:t>
        <a:bodyPr/>
        <a:lstStyle/>
        <a:p>
          <a:pPr rtl="0"/>
          <a:r>
            <a:rPr lang="en-US" sz="1400" b="1" i="0" dirty="0">
              <a:solidFill>
                <a:schemeClr val="bg1"/>
              </a:solidFill>
            </a:rPr>
            <a:t>It may be managed by the organizations or a third party and may exist on premise or off premise</a:t>
          </a:r>
        </a:p>
      </dgm:t>
    </dgm:pt>
    <dgm:pt modelId="{2ABDC45F-6A0D-F144-8923-9820843B8775}" type="parTrans" cxnId="{84096B92-18F0-6E4D-9410-54E3C50C08B0}">
      <dgm:prSet/>
      <dgm:spPr/>
      <dgm:t>
        <a:bodyPr/>
        <a:lstStyle/>
        <a:p>
          <a:endParaRPr lang="en-US"/>
        </a:p>
      </dgm:t>
    </dgm:pt>
    <dgm:pt modelId="{A340D79B-FF08-F34B-9554-3CC23647CA8B}" type="sibTrans" cxnId="{84096B92-18F0-6E4D-9410-54E3C50C08B0}">
      <dgm:prSet/>
      <dgm:spPr/>
      <dgm:t>
        <a:bodyPr/>
        <a:lstStyle/>
        <a:p>
          <a:endParaRPr lang="en-US"/>
        </a:p>
      </dgm:t>
    </dgm:pt>
    <dgm:pt modelId="{9F823C0C-3D05-2D4E-A0A2-834AB50EA06C}">
      <dgm:prSet custT="1"/>
      <dgm:spPr>
        <a:solidFill>
          <a:schemeClr val="accent5">
            <a:lumMod val="60000"/>
            <a:lumOff val="40000"/>
          </a:schemeClr>
        </a:solidFill>
        <a:ln w="25400">
          <a:solidFill>
            <a:schemeClr val="bg1"/>
          </a:solidFill>
        </a:ln>
      </dgm:spPr>
      <dgm:t>
        <a:bodyPr/>
        <a:lstStyle/>
        <a:p>
          <a:pPr rtl="0"/>
          <a:r>
            <a:rPr lang="en-US" sz="1600" b="1" i="0" dirty="0">
              <a:solidFill>
                <a:schemeClr val="bg1"/>
              </a:solidFill>
            </a:rPr>
            <a:t>Hybrid cloud</a:t>
          </a:r>
        </a:p>
      </dgm:t>
    </dgm:pt>
    <dgm:pt modelId="{3E231542-E844-F144-BCFD-BFC0F170F5C6}" type="parTrans" cxnId="{1E326449-CA82-8A4E-B1AC-601CDCE0CF88}">
      <dgm:prSet/>
      <dgm:spPr/>
      <dgm:t>
        <a:bodyPr/>
        <a:lstStyle/>
        <a:p>
          <a:endParaRPr lang="en-US"/>
        </a:p>
      </dgm:t>
    </dgm:pt>
    <dgm:pt modelId="{5A6AEC36-71CE-BB42-B816-6B3DC49C72AE}" type="sibTrans" cxnId="{1E326449-CA82-8A4E-B1AC-601CDCE0CF88}">
      <dgm:prSet/>
      <dgm:spPr/>
      <dgm:t>
        <a:bodyPr/>
        <a:lstStyle/>
        <a:p>
          <a:endParaRPr lang="en-US"/>
        </a:p>
      </dgm:t>
    </dgm:pt>
    <dgm:pt modelId="{67D4E272-AD66-AF4D-BB2C-2C6EB295247A}">
      <dgm:prSet custT="1"/>
      <dgm:spPr>
        <a:solidFill>
          <a:schemeClr val="accent5">
            <a:lumMod val="60000"/>
            <a:lumOff val="40000"/>
          </a:schemeClr>
        </a:solidFill>
        <a:ln w="25400">
          <a:solidFill>
            <a:schemeClr val="bg1"/>
          </a:solidFill>
        </a:ln>
      </dgm:spPr>
      <dgm:t>
        <a:bodyPr/>
        <a:lstStyle/>
        <a:p>
          <a:pPr rtl="0"/>
          <a:r>
            <a:rPr lang="en-US" sz="1400" b="1" i="0" dirty="0">
              <a:solidFill>
                <a:schemeClr val="bg1"/>
              </a:solidFill>
            </a:rPr>
            <a:t>The cloud infrastructure is a composition of two or more clouds</a:t>
          </a:r>
        </a:p>
      </dgm:t>
    </dgm:pt>
    <dgm:pt modelId="{EE7FE38D-B1A3-FF4E-904E-B6724A01AAFF}" type="parTrans" cxnId="{9DCDCA0E-316A-7047-A58D-7B0A1201D51F}">
      <dgm:prSet/>
      <dgm:spPr/>
      <dgm:t>
        <a:bodyPr/>
        <a:lstStyle/>
        <a:p>
          <a:endParaRPr lang="en-US"/>
        </a:p>
      </dgm:t>
    </dgm:pt>
    <dgm:pt modelId="{BBAE48C0-1CB6-034C-B71E-A17B1E47386A}" type="sibTrans" cxnId="{9DCDCA0E-316A-7047-A58D-7B0A1201D51F}">
      <dgm:prSet/>
      <dgm:spPr/>
      <dgm:t>
        <a:bodyPr/>
        <a:lstStyle/>
        <a:p>
          <a:endParaRPr lang="en-US"/>
        </a:p>
      </dgm:t>
    </dgm:pt>
    <dgm:pt modelId="{28CA5AF2-085F-5940-B4FF-701A0FDE6C5B}">
      <dgm:prSet custT="1"/>
      <dgm:spPr>
        <a:solidFill>
          <a:schemeClr val="accent5">
            <a:lumMod val="60000"/>
            <a:lumOff val="40000"/>
          </a:schemeClr>
        </a:solidFill>
        <a:ln w="25400">
          <a:solidFill>
            <a:schemeClr val="bg1"/>
          </a:solidFill>
        </a:ln>
      </dgm:spPr>
      <dgm:t>
        <a:bodyPr/>
        <a:lstStyle/>
        <a:p>
          <a:pPr rtl="0"/>
          <a:r>
            <a:rPr lang="en-US" sz="1400" b="1" i="0" dirty="0">
              <a:solidFill>
                <a:schemeClr val="bg1"/>
              </a:solidFill>
            </a:rPr>
            <a:t>The cloud provider is responsible both for the cloud infrastructure and for the control of data and operations within the cloud</a:t>
          </a:r>
        </a:p>
      </dgm:t>
    </dgm:pt>
    <dgm:pt modelId="{74ABE3F7-96FB-0E44-98EF-52112498AC8B}" type="sibTrans" cxnId="{936D53CF-B767-6E46-B7B6-E6C022CD31F1}">
      <dgm:prSet/>
      <dgm:spPr/>
      <dgm:t>
        <a:bodyPr/>
        <a:lstStyle/>
        <a:p>
          <a:endParaRPr lang="en-US"/>
        </a:p>
      </dgm:t>
    </dgm:pt>
    <dgm:pt modelId="{EF0F4287-D30C-364D-B869-F73BC742D6C0}" type="parTrans" cxnId="{936D53CF-B767-6E46-B7B6-E6C022CD31F1}">
      <dgm:prSet/>
      <dgm:spPr/>
      <dgm:t>
        <a:bodyPr/>
        <a:lstStyle/>
        <a:p>
          <a:endParaRPr lang="en-US"/>
        </a:p>
      </dgm:t>
    </dgm:pt>
    <dgm:pt modelId="{F6299E7D-B558-AA4C-B54E-43D8E1D39FFA}" type="pres">
      <dgm:prSet presAssocID="{672E12D3-05FA-354D-87C3-5CB631BC09B5}" presName="matrix" presStyleCnt="0">
        <dgm:presLayoutVars>
          <dgm:chMax val="1"/>
          <dgm:dir/>
          <dgm:resizeHandles val="exact"/>
        </dgm:presLayoutVars>
      </dgm:prSet>
      <dgm:spPr/>
    </dgm:pt>
    <dgm:pt modelId="{3943F94D-2803-5148-ACDA-EFDF13576304}" type="pres">
      <dgm:prSet presAssocID="{672E12D3-05FA-354D-87C3-5CB631BC09B5}" presName="diamond" presStyleLbl="bgShp" presStyleIdx="0" presStyleCnt="1" custLinFactNeighborX="-11744"/>
      <dgm:spPr>
        <a:solidFill>
          <a:schemeClr val="tx1"/>
        </a:solidFill>
      </dgm:spPr>
    </dgm:pt>
    <dgm:pt modelId="{7A51407F-DCFD-8B47-A1CB-780E79F19ABA}" type="pres">
      <dgm:prSet presAssocID="{672E12D3-05FA-354D-87C3-5CB631BC09B5}" presName="quad1" presStyleLbl="node1" presStyleIdx="0" presStyleCnt="4" custScaleX="154485" custScaleY="137608" custLinFactNeighborX="-40235" custLinFactNeighborY="-1449">
        <dgm:presLayoutVars>
          <dgm:chMax val="0"/>
          <dgm:chPref val="0"/>
          <dgm:bulletEnabled val="1"/>
        </dgm:presLayoutVars>
      </dgm:prSet>
      <dgm:spPr/>
    </dgm:pt>
    <dgm:pt modelId="{81155ED7-A63C-0F48-B6CF-0C88DB8B778A}" type="pres">
      <dgm:prSet presAssocID="{672E12D3-05FA-354D-87C3-5CB631BC09B5}" presName="quad2" presStyleLbl="node1" presStyleIdx="1" presStyleCnt="4" custScaleX="157642" custScaleY="138415" custLinFactNeighborX="7475" custLinFactNeighborY="-1449">
        <dgm:presLayoutVars>
          <dgm:chMax val="0"/>
          <dgm:chPref val="0"/>
          <dgm:bulletEnabled val="1"/>
        </dgm:presLayoutVars>
      </dgm:prSet>
      <dgm:spPr/>
    </dgm:pt>
    <dgm:pt modelId="{CBF38E0F-6CD0-D545-9A2B-E219FBA2A6C5}" type="pres">
      <dgm:prSet presAssocID="{672E12D3-05FA-354D-87C3-5CB631BC09B5}" presName="quad3" presStyleLbl="node1" presStyleIdx="2" presStyleCnt="4" custScaleX="154485" custScaleY="129494" custLinFactNeighborX="-40235" custLinFactNeighborY="3374">
        <dgm:presLayoutVars>
          <dgm:chMax val="0"/>
          <dgm:chPref val="0"/>
          <dgm:bulletEnabled val="1"/>
        </dgm:presLayoutVars>
      </dgm:prSet>
      <dgm:spPr/>
    </dgm:pt>
    <dgm:pt modelId="{364AD296-CCF5-F24D-B687-2F9F7DDECCB7}" type="pres">
      <dgm:prSet presAssocID="{672E12D3-05FA-354D-87C3-5CB631BC09B5}" presName="quad4" presStyleLbl="node1" presStyleIdx="3" presStyleCnt="4" custScaleX="154485" custScaleY="129494" custLinFactNeighborX="5896" custLinFactNeighborY="3374">
        <dgm:presLayoutVars>
          <dgm:chMax val="0"/>
          <dgm:chPref val="0"/>
          <dgm:bulletEnabled val="1"/>
        </dgm:presLayoutVars>
      </dgm:prSet>
      <dgm:spPr/>
    </dgm:pt>
  </dgm:ptLst>
  <dgm:cxnLst>
    <dgm:cxn modelId="{9DCDCA0E-316A-7047-A58D-7B0A1201D51F}" srcId="{9F823C0C-3D05-2D4E-A0A2-834AB50EA06C}" destId="{67D4E272-AD66-AF4D-BB2C-2C6EB295247A}" srcOrd="0" destOrd="0" parTransId="{EE7FE38D-B1A3-FF4E-904E-B6724A01AAFF}" sibTransId="{BBAE48C0-1CB6-034C-B71E-A17B1E47386A}"/>
    <dgm:cxn modelId="{E06DEC12-9DC0-3746-8252-7923475CDFF5}" type="presOf" srcId="{83170DA2-0667-BD49-BB59-3D3F326258EF}" destId="{CBF38E0F-6CD0-D545-9A2B-E219FBA2A6C5}" srcOrd="0" destOrd="2" presId="urn:microsoft.com/office/officeart/2005/8/layout/matrix3"/>
    <dgm:cxn modelId="{1F2B8229-3780-3044-9B65-FBB084502E3C}" type="presOf" srcId="{67D4E272-AD66-AF4D-BB2C-2C6EB295247A}" destId="{364AD296-CCF5-F24D-B687-2F9F7DDECCB7}" srcOrd="0" destOrd="1" presId="urn:microsoft.com/office/officeart/2005/8/layout/matrix3"/>
    <dgm:cxn modelId="{27A1D234-2311-784A-86C4-D6AD93CD91E0}" type="presOf" srcId="{672E12D3-05FA-354D-87C3-5CB631BC09B5}" destId="{F6299E7D-B558-AA4C-B54E-43D8E1D39FFA}" srcOrd="0" destOrd="0" presId="urn:microsoft.com/office/officeart/2005/8/layout/matrix3"/>
    <dgm:cxn modelId="{3BB1B75D-4553-1E48-BC7B-00397614DF09}" type="presOf" srcId="{0DAC8C04-2692-574A-BD45-B1B26BC08EDC}" destId="{81155ED7-A63C-0F48-B6CF-0C88DB8B778A}" srcOrd="0" destOrd="0" presId="urn:microsoft.com/office/officeart/2005/8/layout/matrix3"/>
    <dgm:cxn modelId="{34CD0E62-D9A3-0A47-927A-F60F628A3732}" srcId="{672E12D3-05FA-354D-87C3-5CB631BC09B5}" destId="{0DAC8C04-2692-574A-BD45-B1B26BC08EDC}" srcOrd="1" destOrd="0" parTransId="{E28AE89D-2A94-4A4A-9FDE-F69E1F3ADD0C}" sibTransId="{03AA40AD-F6C6-9645-A5ED-6336CA386FD5}"/>
    <dgm:cxn modelId="{B023AB62-FA0C-9D4A-8261-185FF6F83259}" type="presOf" srcId="{49CE5EAE-0398-1F45-95A5-60D358265518}" destId="{CBF38E0F-6CD0-D545-9A2B-E219FBA2A6C5}" srcOrd="0" destOrd="1" presId="urn:microsoft.com/office/officeart/2005/8/layout/matrix3"/>
    <dgm:cxn modelId="{5DEDE562-2E5F-7F47-9789-4164B7C95066}" type="presOf" srcId="{28CA5AF2-085F-5940-B4FF-701A0FDE6C5B}" destId="{7A51407F-DCFD-8B47-A1CB-780E79F19ABA}" srcOrd="0" destOrd="2" presId="urn:microsoft.com/office/officeart/2005/8/layout/matrix3"/>
    <dgm:cxn modelId="{01EAB345-9330-8B48-850D-E6534F96889B}" type="presOf" srcId="{853EF3CE-0745-D84E-82AE-DDFDAFF41709}" destId="{CBF38E0F-6CD0-D545-9A2B-E219FBA2A6C5}" srcOrd="0" destOrd="0" presId="urn:microsoft.com/office/officeart/2005/8/layout/matrix3"/>
    <dgm:cxn modelId="{1E326449-CA82-8A4E-B1AC-601CDCE0CF88}" srcId="{672E12D3-05FA-354D-87C3-5CB631BC09B5}" destId="{9F823C0C-3D05-2D4E-A0A2-834AB50EA06C}" srcOrd="3" destOrd="0" parTransId="{3E231542-E844-F144-BCFD-BFC0F170F5C6}" sibTransId="{5A6AEC36-71CE-BB42-B816-6B3DC49C72AE}"/>
    <dgm:cxn modelId="{59084E4E-C998-C54B-817F-2D0AFECA1BFE}" srcId="{0DAC8C04-2692-574A-BD45-B1B26BC08EDC}" destId="{D423A223-F488-6243-A387-2E3406E3B70C}" srcOrd="1" destOrd="0" parTransId="{3A33A3BD-F104-EA40-A672-522C86BFA282}" sibTransId="{E1BDD2C0-26B0-674E-8CF0-5B3FDC0F0309}"/>
    <dgm:cxn modelId="{D5CA3A6F-099A-D54D-AAF6-5D777A7A3F18}" srcId="{853EF3CE-0745-D84E-82AE-DDFDAFF41709}" destId="{49CE5EAE-0398-1F45-95A5-60D358265518}" srcOrd="0" destOrd="0" parTransId="{5D15DA17-EB55-7F4C-B5E8-2CC88137716A}" sibTransId="{AE329D8A-C626-AB4C-AA7E-45490D415CED}"/>
    <dgm:cxn modelId="{84096B92-18F0-6E4D-9410-54E3C50C08B0}" srcId="{853EF3CE-0745-D84E-82AE-DDFDAFF41709}" destId="{83170DA2-0667-BD49-BB59-3D3F326258EF}" srcOrd="1" destOrd="0" parTransId="{2ABDC45F-6A0D-F144-8923-9820843B8775}" sibTransId="{A340D79B-FF08-F34B-9554-3CC23647CA8B}"/>
    <dgm:cxn modelId="{9F7A0EA0-358B-8146-B4ED-26C647F567E1}" srcId="{0DAC8C04-2692-574A-BD45-B1B26BC08EDC}" destId="{6EFDD71D-23FA-9848-9709-2F8FC3A89DD9}" srcOrd="0" destOrd="0" parTransId="{6394D0ED-D40E-B447-BD6A-30171F4EBA46}" sibTransId="{326A1000-1DDF-7748-A458-4E6655040C4A}"/>
    <dgm:cxn modelId="{BF5294A4-9039-AF4A-9D4D-1536E3A8EEC0}" srcId="{6B46145D-088C-DB4B-AAE3-54ACC3E983A9}" destId="{F94D2EC8-581C-2348-892C-FBA48FAA78C2}" srcOrd="0" destOrd="0" parTransId="{441474F4-2C6A-2F46-A395-FAC7008CEF5E}" sibTransId="{33D57992-30B2-094C-9AD0-CEF893B327AF}"/>
    <dgm:cxn modelId="{8294A2B1-4FEE-6C47-83F5-997AE053995B}" srcId="{0DAC8C04-2692-574A-BD45-B1B26BC08EDC}" destId="{B32C855A-A26A-B043-8800-BB0FF10E42D7}" srcOrd="2" destOrd="0" parTransId="{F616D66E-0D33-3B40-B1C7-9E1C44D05926}" sibTransId="{26BDFCEB-DDB5-3049-9BDE-3DB76AFAEDA7}"/>
    <dgm:cxn modelId="{A64FA1C4-2AB2-F940-A7AA-4B13342999C0}" srcId="{672E12D3-05FA-354D-87C3-5CB631BC09B5}" destId="{853EF3CE-0745-D84E-82AE-DDFDAFF41709}" srcOrd="2" destOrd="0" parTransId="{891FF7D3-69ED-0F4B-9953-09AC2B286841}" sibTransId="{88E14263-852F-8847-8A25-0DD2DAA2F78A}"/>
    <dgm:cxn modelId="{936D53CF-B767-6E46-B7B6-E6C022CD31F1}" srcId="{6B46145D-088C-DB4B-AAE3-54ACC3E983A9}" destId="{28CA5AF2-085F-5940-B4FF-701A0FDE6C5B}" srcOrd="1" destOrd="0" parTransId="{EF0F4287-D30C-364D-B869-F73BC742D6C0}" sibTransId="{74ABE3F7-96FB-0E44-98EF-52112498AC8B}"/>
    <dgm:cxn modelId="{31D21BDC-B2C2-9E49-9233-2E3179F40C25}" type="presOf" srcId="{D423A223-F488-6243-A387-2E3406E3B70C}" destId="{81155ED7-A63C-0F48-B6CF-0C88DB8B778A}" srcOrd="0" destOrd="2" presId="urn:microsoft.com/office/officeart/2005/8/layout/matrix3"/>
    <dgm:cxn modelId="{5A0483E7-98DD-D548-A2C9-28916CFDCB0A}" type="presOf" srcId="{6EFDD71D-23FA-9848-9709-2F8FC3A89DD9}" destId="{81155ED7-A63C-0F48-B6CF-0C88DB8B778A}" srcOrd="0" destOrd="1" presId="urn:microsoft.com/office/officeart/2005/8/layout/matrix3"/>
    <dgm:cxn modelId="{56E7ADE7-2591-284E-BE61-A92BF42747B2}" type="presOf" srcId="{6B46145D-088C-DB4B-AAE3-54ACC3E983A9}" destId="{7A51407F-DCFD-8B47-A1CB-780E79F19ABA}" srcOrd="0" destOrd="0" presId="urn:microsoft.com/office/officeart/2005/8/layout/matrix3"/>
    <dgm:cxn modelId="{D6C31DEC-5B1B-0E44-BA39-1DF7A42C7245}" type="presOf" srcId="{9F823C0C-3D05-2D4E-A0A2-834AB50EA06C}" destId="{364AD296-CCF5-F24D-B687-2F9F7DDECCB7}" srcOrd="0" destOrd="0" presId="urn:microsoft.com/office/officeart/2005/8/layout/matrix3"/>
    <dgm:cxn modelId="{4507E2EE-9D17-B84D-9918-7AFCDF7C3392}" type="presOf" srcId="{B32C855A-A26A-B043-8800-BB0FF10E42D7}" destId="{81155ED7-A63C-0F48-B6CF-0C88DB8B778A}" srcOrd="0" destOrd="3" presId="urn:microsoft.com/office/officeart/2005/8/layout/matrix3"/>
    <dgm:cxn modelId="{2C555AFB-6BDA-084F-82DF-746610906D36}" srcId="{672E12D3-05FA-354D-87C3-5CB631BC09B5}" destId="{6B46145D-088C-DB4B-AAE3-54ACC3E983A9}" srcOrd="0" destOrd="0" parTransId="{4ED2FA9D-AC14-F84A-B7DC-8133C2E64CB7}" sibTransId="{AEA77169-AE69-864B-B139-2C32D6F070EF}"/>
    <dgm:cxn modelId="{9E9802FF-3B4D-5041-AF2C-8C2CE1071129}" type="presOf" srcId="{F94D2EC8-581C-2348-892C-FBA48FAA78C2}" destId="{7A51407F-DCFD-8B47-A1CB-780E79F19ABA}" srcOrd="0" destOrd="1" presId="urn:microsoft.com/office/officeart/2005/8/layout/matrix3"/>
    <dgm:cxn modelId="{4186C04A-ADA7-DC4B-8F08-62F347857CB7}" type="presParOf" srcId="{F6299E7D-B558-AA4C-B54E-43D8E1D39FFA}" destId="{3943F94D-2803-5148-ACDA-EFDF13576304}" srcOrd="0" destOrd="0" presId="urn:microsoft.com/office/officeart/2005/8/layout/matrix3"/>
    <dgm:cxn modelId="{439EAF08-D45F-CF43-A95A-FD68143A6557}" type="presParOf" srcId="{F6299E7D-B558-AA4C-B54E-43D8E1D39FFA}" destId="{7A51407F-DCFD-8B47-A1CB-780E79F19ABA}" srcOrd="1" destOrd="0" presId="urn:microsoft.com/office/officeart/2005/8/layout/matrix3"/>
    <dgm:cxn modelId="{F63EBC30-F571-9D49-AF3F-82044CCAECB4}" type="presParOf" srcId="{F6299E7D-B558-AA4C-B54E-43D8E1D39FFA}" destId="{81155ED7-A63C-0F48-B6CF-0C88DB8B778A}" srcOrd="2" destOrd="0" presId="urn:microsoft.com/office/officeart/2005/8/layout/matrix3"/>
    <dgm:cxn modelId="{2BA3D189-A1FB-5746-94A3-294C27998D12}" type="presParOf" srcId="{F6299E7D-B558-AA4C-B54E-43D8E1D39FFA}" destId="{CBF38E0F-6CD0-D545-9A2B-E219FBA2A6C5}" srcOrd="3" destOrd="0" presId="urn:microsoft.com/office/officeart/2005/8/layout/matrix3"/>
    <dgm:cxn modelId="{55FD4E03-42EF-DD4A-9783-31A672536179}" type="presParOf" srcId="{F6299E7D-B558-AA4C-B54E-43D8E1D39FFA}" destId="{364AD296-CCF5-F24D-B687-2F9F7DDECCB7}"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B15C8-A880-7648-A14E-9CF40B4018BE}">
      <dsp:nvSpPr>
        <dsp:cNvPr id="0" name=""/>
        <dsp:cNvSpPr/>
      </dsp:nvSpPr>
      <dsp:spPr>
        <a:xfrm>
          <a:off x="0" y="72142"/>
          <a:ext cx="3581400" cy="71320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j-lt"/>
            </a:rPr>
            <a:t>D</a:t>
          </a:r>
          <a:r>
            <a:rPr lang="en-US" sz="1900" kern="1200" dirty="0">
              <a:latin typeface="+mj-lt"/>
              <a:ea typeface="+mn-ea"/>
              <a:cs typeface="+mn-cs"/>
            </a:rPr>
            <a:t>atabase management system (DBMS)</a:t>
          </a:r>
          <a:endParaRPr lang="en-US" sz="1900" kern="1200" dirty="0">
            <a:latin typeface="+mj-lt"/>
          </a:endParaRPr>
        </a:p>
      </dsp:txBody>
      <dsp:txXfrm>
        <a:off x="0" y="72142"/>
        <a:ext cx="3581400" cy="713205"/>
      </dsp:txXfrm>
    </dsp:sp>
    <dsp:sp modelId="{F9ADF569-AC0A-C44F-8A4D-F54EE5B06548}">
      <dsp:nvSpPr>
        <dsp:cNvPr id="0" name=""/>
        <dsp:cNvSpPr/>
      </dsp:nvSpPr>
      <dsp:spPr>
        <a:xfrm>
          <a:off x="0" y="785347"/>
          <a:ext cx="3581400" cy="2190509"/>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mj-lt"/>
            </a:rPr>
            <a:t>S</a:t>
          </a:r>
          <a:r>
            <a:rPr lang="en-US" sz="1900" kern="1200" dirty="0">
              <a:latin typeface="+mj-lt"/>
              <a:ea typeface="+mn-ea"/>
            </a:rPr>
            <a:t>uite of programs for constructing and maintaining the database</a:t>
          </a:r>
        </a:p>
        <a:p>
          <a:pPr marL="171450" lvl="1" indent="-171450" algn="l" defTabSz="844550">
            <a:lnSpc>
              <a:spcPct val="90000"/>
            </a:lnSpc>
            <a:spcBef>
              <a:spcPct val="0"/>
            </a:spcBef>
            <a:spcAft>
              <a:spcPct val="15000"/>
            </a:spcAft>
            <a:buChar char="•"/>
          </a:pPr>
          <a:r>
            <a:rPr lang="en-US" altLang="zh-CN" sz="1900" kern="1200" dirty="0">
              <a:latin typeface="+mj-lt"/>
              <a:ea typeface="+mn-ea"/>
            </a:rPr>
            <a:t>SQL (Structured </a:t>
          </a:r>
          <a:r>
            <a:rPr lang="en-US" sz="1900" kern="1200" dirty="0">
              <a:latin typeface="+mj-lt"/>
              <a:ea typeface="+mn-ea"/>
            </a:rPr>
            <a:t>Query language) provides a uniform interface to the database</a:t>
          </a:r>
        </a:p>
      </dsp:txBody>
      <dsp:txXfrm>
        <a:off x="0" y="785347"/>
        <a:ext cx="3581400" cy="2190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AABD5-70D7-0449-A833-AAE022172B59}">
      <dsp:nvSpPr>
        <dsp:cNvPr id="0" name=""/>
        <dsp:cNvSpPr/>
      </dsp:nvSpPr>
      <dsp:spPr>
        <a:xfrm>
          <a:off x="0" y="212"/>
          <a:ext cx="8789943" cy="459315"/>
        </a:xfrm>
        <a:prstGeom prst="roundRect">
          <a:avLst/>
        </a:prstGeom>
        <a:solidFill>
          <a:schemeClr val="tx2">
            <a:lumMod val="90000"/>
          </a:schemeClr>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1"/>
              </a:solidFill>
              <a:effectLst>
                <a:outerShdw blurRad="28575" dist="25400" dir="2700000" algn="tl">
                  <a:schemeClr val="accent1"/>
                </a:outerShdw>
              </a:effectLst>
            </a:rPr>
            <a:t>Primary key</a:t>
          </a:r>
        </a:p>
      </dsp:txBody>
      <dsp:txXfrm>
        <a:off x="22422" y="22634"/>
        <a:ext cx="8745099" cy="414471"/>
      </dsp:txXfrm>
    </dsp:sp>
    <dsp:sp modelId="{2698CA58-DBB7-CE4A-B811-ED328DB49D78}">
      <dsp:nvSpPr>
        <dsp:cNvPr id="0" name=""/>
        <dsp:cNvSpPr/>
      </dsp:nvSpPr>
      <dsp:spPr>
        <a:xfrm>
          <a:off x="0" y="459527"/>
          <a:ext cx="8789943" cy="751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081"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effectLst/>
            </a:rPr>
            <a:t>Uniquely identifies a row</a:t>
          </a:r>
        </a:p>
        <a:p>
          <a:pPr marL="228600" lvl="1" indent="-228600" algn="l" defTabSz="889000">
            <a:lnSpc>
              <a:spcPct val="90000"/>
            </a:lnSpc>
            <a:spcBef>
              <a:spcPct val="0"/>
            </a:spcBef>
            <a:spcAft>
              <a:spcPct val="20000"/>
            </a:spcAft>
            <a:buChar char="•"/>
          </a:pPr>
          <a:r>
            <a:rPr lang="en-US" sz="2000" kern="1200" dirty="0">
              <a:effectLst/>
            </a:rPr>
            <a:t>Consists of one or more column names</a:t>
          </a:r>
        </a:p>
      </dsp:txBody>
      <dsp:txXfrm>
        <a:off x="0" y="459527"/>
        <a:ext cx="8789943" cy="751410"/>
      </dsp:txXfrm>
    </dsp:sp>
    <dsp:sp modelId="{11D4B9BA-90AF-7F43-B176-598D9E9C40F0}">
      <dsp:nvSpPr>
        <dsp:cNvPr id="0" name=""/>
        <dsp:cNvSpPr/>
      </dsp:nvSpPr>
      <dsp:spPr>
        <a:xfrm>
          <a:off x="0" y="1210937"/>
          <a:ext cx="8789943" cy="459315"/>
        </a:xfrm>
        <a:prstGeom prst="roundRect">
          <a:avLst/>
        </a:prstGeom>
        <a:solidFill>
          <a:schemeClr val="tx2">
            <a:lumMod val="90000"/>
          </a:schemeClr>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1"/>
              </a:solidFill>
              <a:effectLst>
                <a:outerShdw blurRad="28575" dist="25400" dir="2700000" algn="tl">
                  <a:schemeClr val="accent1"/>
                </a:outerShdw>
              </a:effectLst>
            </a:rPr>
            <a:t>Foreign key</a:t>
          </a:r>
        </a:p>
      </dsp:txBody>
      <dsp:txXfrm>
        <a:off x="22422" y="1233359"/>
        <a:ext cx="8745099" cy="414471"/>
      </dsp:txXfrm>
    </dsp:sp>
    <dsp:sp modelId="{D3B1E4CC-71FD-2E43-8C89-826A679F746C}">
      <dsp:nvSpPr>
        <dsp:cNvPr id="0" name=""/>
        <dsp:cNvSpPr/>
      </dsp:nvSpPr>
      <dsp:spPr>
        <a:xfrm>
          <a:off x="0" y="1670253"/>
          <a:ext cx="8789943"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081"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effectLst/>
            </a:rPr>
            <a:t>Links one table to attributes in another</a:t>
          </a:r>
        </a:p>
      </dsp:txBody>
      <dsp:txXfrm>
        <a:off x="0" y="1670253"/>
        <a:ext cx="8789943" cy="546480"/>
      </dsp:txXfrm>
    </dsp:sp>
    <dsp:sp modelId="{11D580D0-2036-634B-94B0-3A6776F9DBF8}">
      <dsp:nvSpPr>
        <dsp:cNvPr id="0" name=""/>
        <dsp:cNvSpPr/>
      </dsp:nvSpPr>
      <dsp:spPr>
        <a:xfrm>
          <a:off x="0" y="2029078"/>
          <a:ext cx="8789943" cy="459315"/>
        </a:xfrm>
        <a:prstGeom prst="roundRect">
          <a:avLst/>
        </a:prstGeom>
        <a:solidFill>
          <a:schemeClr val="tx2">
            <a:lumMod val="90000"/>
          </a:schemeClr>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1"/>
              </a:solidFill>
              <a:effectLst>
                <a:outerShdw blurRad="28575" dist="25400" dir="2700000" algn="tl">
                  <a:schemeClr val="accent1"/>
                </a:outerShdw>
              </a:effectLst>
            </a:rPr>
            <a:t>View/virtual table</a:t>
          </a:r>
        </a:p>
      </dsp:txBody>
      <dsp:txXfrm>
        <a:off x="22422" y="2051500"/>
        <a:ext cx="8745099" cy="414471"/>
      </dsp:txXfrm>
    </dsp:sp>
    <dsp:sp modelId="{78747EB1-0FC1-0A41-86EE-4263DAF13026}">
      <dsp:nvSpPr>
        <dsp:cNvPr id="0" name=""/>
        <dsp:cNvSpPr/>
      </dsp:nvSpPr>
      <dsp:spPr>
        <a:xfrm>
          <a:off x="0" y="2523271"/>
          <a:ext cx="8789943" cy="683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081"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effectLst/>
            </a:rPr>
            <a:t>Result of a query that returns selected rows and columns from one or more tables</a:t>
          </a:r>
        </a:p>
      </dsp:txBody>
      <dsp:txXfrm>
        <a:off x="0" y="2523271"/>
        <a:ext cx="8789943" cy="683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7D8EEB-2049-2648-AFC6-C22C20A27F4A}">
      <dsp:nvSpPr>
        <dsp:cNvPr id="0" name=""/>
        <dsp:cNvSpPr/>
      </dsp:nvSpPr>
      <dsp:spPr>
        <a:xfrm>
          <a:off x="1680" y="1344372"/>
          <a:ext cx="2221720" cy="183245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a:t>Manual defensive coding practices</a:t>
          </a:r>
          <a:endParaRPr lang="en-US" sz="1600" kern="1200" dirty="0"/>
        </a:p>
        <a:p>
          <a:pPr marL="171450" lvl="1" indent="-171450" algn="l" defTabSz="711200">
            <a:lnSpc>
              <a:spcPct val="90000"/>
            </a:lnSpc>
            <a:spcBef>
              <a:spcPct val="0"/>
            </a:spcBef>
            <a:spcAft>
              <a:spcPct val="15000"/>
            </a:spcAft>
            <a:buChar char="•"/>
          </a:pPr>
          <a:r>
            <a:rPr lang="en-US" sz="1600" kern="1200" dirty="0"/>
            <a:t>Parameterized query insertion</a:t>
          </a:r>
        </a:p>
      </dsp:txBody>
      <dsp:txXfrm>
        <a:off x="43850" y="1386542"/>
        <a:ext cx="2137380" cy="1355445"/>
      </dsp:txXfrm>
    </dsp:sp>
    <dsp:sp modelId="{36B41190-F35A-FA4E-BE30-2333622E25B8}">
      <dsp:nvSpPr>
        <dsp:cNvPr id="0" name=""/>
        <dsp:cNvSpPr/>
      </dsp:nvSpPr>
      <dsp:spPr>
        <a:xfrm>
          <a:off x="2209792" y="1371611"/>
          <a:ext cx="2395610" cy="2395610"/>
        </a:xfrm>
        <a:prstGeom prst="leftCircularArrow">
          <a:avLst>
            <a:gd name="adj1" fmla="val 2928"/>
            <a:gd name="adj2" fmla="val 358455"/>
            <a:gd name="adj3" fmla="val 2133965"/>
            <a:gd name="adj4" fmla="val 9024489"/>
            <a:gd name="adj5" fmla="val 3416"/>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3A75B8A-063E-3442-9A98-7A55C4BAC8A9}">
      <dsp:nvSpPr>
        <dsp:cNvPr id="0" name=""/>
        <dsp:cNvSpPr/>
      </dsp:nvSpPr>
      <dsp:spPr>
        <a:xfrm>
          <a:off x="495396" y="2784158"/>
          <a:ext cx="1974862" cy="78533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Defensive coding</a:t>
          </a:r>
        </a:p>
      </dsp:txBody>
      <dsp:txXfrm>
        <a:off x="518398" y="2807160"/>
        <a:ext cx="1928858" cy="739333"/>
      </dsp:txXfrm>
    </dsp:sp>
    <dsp:sp modelId="{825BAB85-B5AC-C240-B731-B8A3809F9D5A}">
      <dsp:nvSpPr>
        <dsp:cNvPr id="0" name=""/>
        <dsp:cNvSpPr/>
      </dsp:nvSpPr>
      <dsp:spPr>
        <a:xfrm>
          <a:off x="2804310" y="1344372"/>
          <a:ext cx="2221720" cy="183245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a:t>Signature based</a:t>
          </a:r>
          <a:endParaRPr lang="en-US" sz="1600" kern="1200" dirty="0"/>
        </a:p>
        <a:p>
          <a:pPr marL="171450" lvl="1" indent="-171450" algn="l" defTabSz="711200">
            <a:lnSpc>
              <a:spcPct val="90000"/>
            </a:lnSpc>
            <a:spcBef>
              <a:spcPct val="0"/>
            </a:spcBef>
            <a:spcAft>
              <a:spcPct val="15000"/>
            </a:spcAft>
            <a:buChar char="•"/>
          </a:pPr>
          <a:r>
            <a:rPr lang="en-US" sz="1600" kern="1200"/>
            <a:t>Anomaly based</a:t>
          </a:r>
          <a:endParaRPr lang="en-US" sz="1600" kern="1200" dirty="0"/>
        </a:p>
        <a:p>
          <a:pPr marL="171450" lvl="1" indent="-171450" algn="l" defTabSz="711200">
            <a:lnSpc>
              <a:spcPct val="90000"/>
            </a:lnSpc>
            <a:spcBef>
              <a:spcPct val="0"/>
            </a:spcBef>
            <a:spcAft>
              <a:spcPct val="15000"/>
            </a:spcAft>
            <a:buChar char="•"/>
          </a:pPr>
          <a:r>
            <a:rPr lang="en-US" sz="1600" kern="1200"/>
            <a:t>Code analysis</a:t>
          </a:r>
          <a:endParaRPr lang="en-US" sz="1600" kern="1200" dirty="0"/>
        </a:p>
      </dsp:txBody>
      <dsp:txXfrm>
        <a:off x="2846480" y="1779211"/>
        <a:ext cx="2137380" cy="1355445"/>
      </dsp:txXfrm>
    </dsp:sp>
    <dsp:sp modelId="{079A0B5B-F15E-4046-9140-9BDD7C7AACA6}">
      <dsp:nvSpPr>
        <dsp:cNvPr id="0" name=""/>
        <dsp:cNvSpPr/>
      </dsp:nvSpPr>
      <dsp:spPr>
        <a:xfrm>
          <a:off x="4953000" y="609594"/>
          <a:ext cx="2679496" cy="2679496"/>
        </a:xfrm>
        <a:prstGeom prst="circularArrow">
          <a:avLst>
            <a:gd name="adj1" fmla="val 2618"/>
            <a:gd name="adj2" fmla="val 318163"/>
            <a:gd name="adj3" fmla="val 19506326"/>
            <a:gd name="adj4" fmla="val 12575511"/>
            <a:gd name="adj5" fmla="val 3054"/>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0FD0C39-A57B-4746-83D5-D73CAC789D9D}">
      <dsp:nvSpPr>
        <dsp:cNvPr id="0" name=""/>
        <dsp:cNvSpPr/>
      </dsp:nvSpPr>
      <dsp:spPr>
        <a:xfrm>
          <a:off x="3298026" y="951703"/>
          <a:ext cx="1974862" cy="78533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Detection </a:t>
          </a:r>
        </a:p>
      </dsp:txBody>
      <dsp:txXfrm>
        <a:off x="3321028" y="974705"/>
        <a:ext cx="1928858" cy="739333"/>
      </dsp:txXfrm>
    </dsp:sp>
    <dsp:sp modelId="{E95E5B31-3BA2-A045-AC9E-494CFC95ED76}">
      <dsp:nvSpPr>
        <dsp:cNvPr id="0" name=""/>
        <dsp:cNvSpPr/>
      </dsp:nvSpPr>
      <dsp:spPr>
        <a:xfrm>
          <a:off x="5606941" y="1344372"/>
          <a:ext cx="2221720" cy="183245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a:t>Check queries at runtime to see if they conform to a model of expected queries</a:t>
          </a:r>
          <a:endParaRPr lang="en-US" sz="1600" kern="1200" dirty="0"/>
        </a:p>
      </dsp:txBody>
      <dsp:txXfrm>
        <a:off x="5649111" y="1386542"/>
        <a:ext cx="2137380" cy="1355445"/>
      </dsp:txXfrm>
    </dsp:sp>
    <dsp:sp modelId="{54341ACF-E68C-CA4B-900B-389E6B4A70FE}">
      <dsp:nvSpPr>
        <dsp:cNvPr id="0" name=""/>
        <dsp:cNvSpPr/>
      </dsp:nvSpPr>
      <dsp:spPr>
        <a:xfrm>
          <a:off x="6100656" y="2784158"/>
          <a:ext cx="1974862" cy="78533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Run-time prevention</a:t>
          </a:r>
          <a:endParaRPr lang="en-US" sz="2200" kern="1200" dirty="0"/>
        </a:p>
      </dsp:txBody>
      <dsp:txXfrm>
        <a:off x="6123658" y="2807160"/>
        <a:ext cx="1928858" cy="7393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B6DAD-EB05-444F-8AB1-BA4931CA8374}">
      <dsp:nvSpPr>
        <dsp:cNvPr id="0" name=""/>
        <dsp:cNvSpPr/>
      </dsp:nvSpPr>
      <dsp:spPr>
        <a:xfrm>
          <a:off x="279" y="118470"/>
          <a:ext cx="3916560" cy="979140"/>
        </a:xfrm>
        <a:prstGeom prst="roundRect">
          <a:avLst>
            <a:gd name="adj" fmla="val 10000"/>
          </a:avLst>
        </a:prstGeom>
        <a:solidFill>
          <a:schemeClr val="tx2">
            <a:lumMod val="75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rtl="0">
            <a:lnSpc>
              <a:spcPct val="90000"/>
            </a:lnSpc>
            <a:spcBef>
              <a:spcPct val="0"/>
            </a:spcBef>
            <a:spcAft>
              <a:spcPct val="35000"/>
            </a:spcAft>
            <a:buNone/>
          </a:pPr>
          <a:r>
            <a:rPr lang="en-US" sz="2700" b="1" kern="1200" dirty="0">
              <a:solidFill>
                <a:schemeClr val="bg1"/>
              </a:solidFill>
            </a:rPr>
            <a:t>Database access control system determines:</a:t>
          </a:r>
          <a:endParaRPr lang="en-US" sz="2700" kern="1200" dirty="0">
            <a:solidFill>
              <a:schemeClr val="bg1"/>
            </a:solidFill>
          </a:endParaRPr>
        </a:p>
      </dsp:txBody>
      <dsp:txXfrm>
        <a:off x="28957" y="147148"/>
        <a:ext cx="3859204" cy="921784"/>
      </dsp:txXfrm>
    </dsp:sp>
    <dsp:sp modelId="{D8B2607C-6E53-004A-909D-360372672B0A}">
      <dsp:nvSpPr>
        <dsp:cNvPr id="0" name=""/>
        <dsp:cNvSpPr/>
      </dsp:nvSpPr>
      <dsp:spPr>
        <a:xfrm rot="5400000">
          <a:off x="1872885" y="118328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617A085-E756-C340-B729-9816B8EDC2C7}">
      <dsp:nvSpPr>
        <dsp:cNvPr id="0" name=""/>
        <dsp:cNvSpPr/>
      </dsp:nvSpPr>
      <dsp:spPr>
        <a:xfrm>
          <a:off x="279" y="1440310"/>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b="1" kern="1200" dirty="0"/>
            <a:t>If the user has access to the entire database or just portions of it</a:t>
          </a:r>
          <a:endParaRPr lang="en-US" sz="1800" kern="1200" dirty="0"/>
        </a:p>
      </dsp:txBody>
      <dsp:txXfrm>
        <a:off x="28957" y="1468988"/>
        <a:ext cx="3859204" cy="921784"/>
      </dsp:txXfrm>
    </dsp:sp>
    <dsp:sp modelId="{418A1A9B-B8EB-184C-B8AF-CA8207E8D21E}">
      <dsp:nvSpPr>
        <dsp:cNvPr id="0" name=""/>
        <dsp:cNvSpPr/>
      </dsp:nvSpPr>
      <dsp:spPr>
        <a:xfrm rot="5400000">
          <a:off x="1872885" y="250512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7E897E6-1360-EE43-B6D9-17E7E2AD3FCF}">
      <dsp:nvSpPr>
        <dsp:cNvPr id="0" name=""/>
        <dsp:cNvSpPr/>
      </dsp:nvSpPr>
      <dsp:spPr>
        <a:xfrm>
          <a:off x="279" y="2762149"/>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b="1" kern="1200" dirty="0"/>
            <a:t>What access rights the user has (create, insert, delete, update, read, write)</a:t>
          </a:r>
          <a:endParaRPr lang="en-US" sz="1800" kern="1200" dirty="0"/>
        </a:p>
      </dsp:txBody>
      <dsp:txXfrm>
        <a:off x="28957" y="2790827"/>
        <a:ext cx="3859204" cy="921784"/>
      </dsp:txXfrm>
    </dsp:sp>
    <dsp:sp modelId="{A4590DF0-A318-CC43-A18A-0B09CE77DACF}">
      <dsp:nvSpPr>
        <dsp:cNvPr id="0" name=""/>
        <dsp:cNvSpPr/>
      </dsp:nvSpPr>
      <dsp:spPr>
        <a:xfrm>
          <a:off x="4465159" y="118470"/>
          <a:ext cx="3916560" cy="979140"/>
        </a:xfrm>
        <a:prstGeom prst="roundRect">
          <a:avLst>
            <a:gd name="adj" fmla="val 10000"/>
          </a:avLst>
        </a:prstGeom>
        <a:solidFill>
          <a:schemeClr val="tx2">
            <a:lumMod val="75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rtl="0">
            <a:lnSpc>
              <a:spcPct val="90000"/>
            </a:lnSpc>
            <a:spcBef>
              <a:spcPct val="0"/>
            </a:spcBef>
            <a:spcAft>
              <a:spcPct val="35000"/>
            </a:spcAft>
            <a:buNone/>
          </a:pPr>
          <a:r>
            <a:rPr lang="en-US" sz="2700" b="1" kern="1200" dirty="0">
              <a:solidFill>
                <a:srgbClr val="000000"/>
              </a:solidFill>
            </a:rPr>
            <a:t>Can support a range of administrative policies</a:t>
          </a:r>
          <a:endParaRPr lang="en-US" sz="2700" kern="1200" dirty="0">
            <a:solidFill>
              <a:srgbClr val="000000"/>
            </a:solidFill>
          </a:endParaRPr>
        </a:p>
      </dsp:txBody>
      <dsp:txXfrm>
        <a:off x="4493837" y="147148"/>
        <a:ext cx="3859204" cy="921784"/>
      </dsp:txXfrm>
    </dsp:sp>
    <dsp:sp modelId="{E10E247B-EA72-0B4D-BEC6-25AE77564A34}">
      <dsp:nvSpPr>
        <dsp:cNvPr id="0" name=""/>
        <dsp:cNvSpPr/>
      </dsp:nvSpPr>
      <dsp:spPr>
        <a:xfrm rot="5400000">
          <a:off x="6337764" y="118328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0E0FFB7-FDE8-8F45-91C3-073F4B738C6C}">
      <dsp:nvSpPr>
        <dsp:cNvPr id="0" name=""/>
        <dsp:cNvSpPr/>
      </dsp:nvSpPr>
      <dsp:spPr>
        <a:xfrm>
          <a:off x="4465159" y="1440310"/>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0" lvl="0" indent="0" algn="l" defTabSz="800100" rtl="0">
            <a:lnSpc>
              <a:spcPct val="90000"/>
            </a:lnSpc>
            <a:spcBef>
              <a:spcPct val="0"/>
            </a:spcBef>
            <a:spcAft>
              <a:spcPct val="35000"/>
            </a:spcAft>
            <a:buNone/>
          </a:pPr>
          <a:r>
            <a:rPr lang="en-US" sz="1800" b="1" kern="1200" dirty="0"/>
            <a:t>Centralized administration</a:t>
          </a:r>
          <a:endParaRPr lang="en-US" sz="1800" kern="1200" dirty="0"/>
        </a:p>
        <a:p>
          <a:pPr marL="171450" lvl="1" indent="-171450" algn="l" defTabSz="711200" rtl="0">
            <a:lnSpc>
              <a:spcPct val="90000"/>
            </a:lnSpc>
            <a:spcBef>
              <a:spcPct val="0"/>
            </a:spcBef>
            <a:spcAft>
              <a:spcPct val="15000"/>
            </a:spcAft>
            <a:buChar char="•"/>
          </a:pPr>
          <a:r>
            <a:rPr lang="en-US" sz="1600" b="1" kern="1200" dirty="0"/>
            <a:t>Small number of privileged users may grant and revoke access rights</a:t>
          </a:r>
          <a:endParaRPr lang="en-US" sz="1600" kern="1200" dirty="0"/>
        </a:p>
      </dsp:txBody>
      <dsp:txXfrm>
        <a:off x="4493837" y="1468988"/>
        <a:ext cx="3859204" cy="921784"/>
      </dsp:txXfrm>
    </dsp:sp>
    <dsp:sp modelId="{40379304-9C63-0940-BF30-51A501825D49}">
      <dsp:nvSpPr>
        <dsp:cNvPr id="0" name=""/>
        <dsp:cNvSpPr/>
      </dsp:nvSpPr>
      <dsp:spPr>
        <a:xfrm rot="5400000">
          <a:off x="6337764" y="250512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210DFBA-EE4C-3D48-A239-0A54457A4CE7}">
      <dsp:nvSpPr>
        <dsp:cNvPr id="0" name=""/>
        <dsp:cNvSpPr/>
      </dsp:nvSpPr>
      <dsp:spPr>
        <a:xfrm>
          <a:off x="4465159" y="2762149"/>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0" lvl="0" indent="0" algn="l" defTabSz="800100" rtl="0">
            <a:lnSpc>
              <a:spcPct val="90000"/>
            </a:lnSpc>
            <a:spcBef>
              <a:spcPct val="0"/>
            </a:spcBef>
            <a:spcAft>
              <a:spcPct val="35000"/>
            </a:spcAft>
            <a:buNone/>
          </a:pPr>
          <a:r>
            <a:rPr lang="en-US" sz="1800" b="1" kern="1200" dirty="0"/>
            <a:t>Ownership-based administration</a:t>
          </a:r>
          <a:endParaRPr lang="en-US" sz="1800" kern="1200" dirty="0"/>
        </a:p>
        <a:p>
          <a:pPr marL="171450" lvl="1" indent="-171450" algn="l" defTabSz="711200" rtl="0">
            <a:lnSpc>
              <a:spcPct val="90000"/>
            </a:lnSpc>
            <a:spcBef>
              <a:spcPct val="0"/>
            </a:spcBef>
            <a:spcAft>
              <a:spcPct val="15000"/>
            </a:spcAft>
            <a:buChar char="•"/>
          </a:pPr>
          <a:r>
            <a:rPr lang="en-US" sz="1600" b="1" kern="1200" dirty="0"/>
            <a:t>The creator of a table may grant and revoke access rights to the table</a:t>
          </a:r>
          <a:endParaRPr lang="en-US" sz="1600" kern="1200" dirty="0"/>
        </a:p>
      </dsp:txBody>
      <dsp:txXfrm>
        <a:off x="4493837" y="2790827"/>
        <a:ext cx="3859204" cy="921784"/>
      </dsp:txXfrm>
    </dsp:sp>
    <dsp:sp modelId="{0F05858A-43AB-C247-B726-3AC9790EBA67}">
      <dsp:nvSpPr>
        <dsp:cNvPr id="0" name=""/>
        <dsp:cNvSpPr/>
      </dsp:nvSpPr>
      <dsp:spPr>
        <a:xfrm rot="5400000">
          <a:off x="6337764" y="3826964"/>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FD569BB-6393-254A-8F5F-F6C61361DD67}">
      <dsp:nvSpPr>
        <dsp:cNvPr id="0" name=""/>
        <dsp:cNvSpPr/>
      </dsp:nvSpPr>
      <dsp:spPr>
        <a:xfrm>
          <a:off x="4465159" y="4083988"/>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666750" rtl="0">
            <a:lnSpc>
              <a:spcPct val="90000"/>
            </a:lnSpc>
            <a:spcBef>
              <a:spcPct val="0"/>
            </a:spcBef>
            <a:spcAft>
              <a:spcPct val="35000"/>
            </a:spcAft>
            <a:buNone/>
          </a:pPr>
          <a:r>
            <a:rPr lang="en-US" sz="1500" b="1" kern="1200" dirty="0"/>
            <a:t>Decentralized administration</a:t>
          </a:r>
          <a:endParaRPr lang="en-US" sz="1500" kern="1200" dirty="0"/>
        </a:p>
        <a:p>
          <a:pPr marL="114300" lvl="1" indent="-114300" algn="l" defTabSz="533400" rtl="0">
            <a:lnSpc>
              <a:spcPct val="90000"/>
            </a:lnSpc>
            <a:spcBef>
              <a:spcPct val="0"/>
            </a:spcBef>
            <a:spcAft>
              <a:spcPct val="15000"/>
            </a:spcAft>
            <a:buChar char="•"/>
          </a:pPr>
          <a:r>
            <a:rPr lang="en-US" sz="1200" b="1" kern="1200" dirty="0"/>
            <a:t>The owner of the table may grant and revoke authorization rights to other users, allowing them to grant and revoke access rights to the table</a:t>
          </a:r>
          <a:endParaRPr lang="en-US" sz="1200" kern="1200" dirty="0"/>
        </a:p>
      </dsp:txBody>
      <dsp:txXfrm>
        <a:off x="4493837" y="4112666"/>
        <a:ext cx="3859204" cy="9217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F264B-30FD-E241-9CBE-34B109D2539E}">
      <dsp:nvSpPr>
        <dsp:cNvPr id="0" name=""/>
        <dsp:cNvSpPr/>
      </dsp:nvSpPr>
      <dsp:spPr>
        <a:xfrm>
          <a:off x="2632" y="16709"/>
          <a:ext cx="2566972" cy="835200"/>
        </a:xfrm>
        <a:prstGeom prst="rect">
          <a:avLst/>
        </a:prstGeom>
        <a:solidFill>
          <a:schemeClr val="accent5"/>
        </a:solidFill>
        <a:ln w="19050" cap="flat" cmpd="sng" algn="ctr">
          <a:solidFill>
            <a:schemeClr val="bg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kern="1200" dirty="0">
              <a:solidFill>
                <a:schemeClr val="bg1"/>
              </a:solidFill>
              <a:effectLst/>
              <a:latin typeface="+mj-lt"/>
            </a:rPr>
            <a:t>Application owner</a:t>
          </a:r>
        </a:p>
      </dsp:txBody>
      <dsp:txXfrm>
        <a:off x="2632" y="16709"/>
        <a:ext cx="2566972" cy="835200"/>
      </dsp:txXfrm>
    </dsp:sp>
    <dsp:sp modelId="{7ECD17B7-684C-2845-ACF8-8E9050953787}">
      <dsp:nvSpPr>
        <dsp:cNvPr id="0" name=""/>
        <dsp:cNvSpPr/>
      </dsp:nvSpPr>
      <dsp:spPr>
        <a:xfrm>
          <a:off x="2632" y="851909"/>
          <a:ext cx="2566972" cy="1791112"/>
        </a:xfrm>
        <a:prstGeom prst="rect">
          <a:avLst/>
        </a:prstGeom>
        <a:solidFill>
          <a:schemeClr val="accent1">
            <a:alpha val="90000"/>
            <a:tint val="40000"/>
            <a:hueOff val="0"/>
            <a:satOff val="0"/>
            <a:lumOff val="0"/>
            <a:alphaOff val="0"/>
          </a:schemeClr>
        </a:solidFill>
        <a:ln w="1905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effectLst/>
              <a:latin typeface="+mj-lt"/>
              <a:ea typeface="ＭＳ Ｐゴシック" pitchFamily="-109" charset="-128"/>
            </a:rPr>
            <a:t>An end user who owns database objects as part of an application</a:t>
          </a:r>
          <a:endParaRPr lang="en-US" sz="1800" kern="1200" dirty="0">
            <a:effectLst/>
            <a:latin typeface="+mj-lt"/>
          </a:endParaRPr>
        </a:p>
      </dsp:txBody>
      <dsp:txXfrm>
        <a:off x="2632" y="851909"/>
        <a:ext cx="2566972" cy="1791112"/>
      </dsp:txXfrm>
    </dsp:sp>
    <dsp:sp modelId="{67E38C9A-8161-4343-AF00-E9C298D53430}">
      <dsp:nvSpPr>
        <dsp:cNvPr id="0" name=""/>
        <dsp:cNvSpPr/>
      </dsp:nvSpPr>
      <dsp:spPr>
        <a:xfrm>
          <a:off x="2928981" y="16709"/>
          <a:ext cx="2566972" cy="835200"/>
        </a:xfrm>
        <a:prstGeom prst="rect">
          <a:avLst/>
        </a:prstGeom>
        <a:solidFill>
          <a:schemeClr val="accent5"/>
        </a:solidFill>
        <a:ln w="19050" cap="flat" cmpd="sng" algn="ctr">
          <a:solidFill>
            <a:schemeClr val="bg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effectLst/>
              <a:latin typeface="+mj-lt"/>
            </a:rPr>
            <a:t>End user</a:t>
          </a:r>
        </a:p>
      </dsp:txBody>
      <dsp:txXfrm>
        <a:off x="2928981" y="16709"/>
        <a:ext cx="2566972" cy="835200"/>
      </dsp:txXfrm>
    </dsp:sp>
    <dsp:sp modelId="{C8583E30-73F6-DD4F-B30F-D721DA3337DC}">
      <dsp:nvSpPr>
        <dsp:cNvPr id="0" name=""/>
        <dsp:cNvSpPr/>
      </dsp:nvSpPr>
      <dsp:spPr>
        <a:xfrm>
          <a:off x="2928981" y="851909"/>
          <a:ext cx="2566972" cy="1791112"/>
        </a:xfrm>
        <a:prstGeom prst="rect">
          <a:avLst/>
        </a:prstGeom>
        <a:solidFill>
          <a:schemeClr val="accent1">
            <a:alpha val="90000"/>
            <a:tint val="40000"/>
            <a:hueOff val="0"/>
            <a:satOff val="0"/>
            <a:lumOff val="0"/>
            <a:alphaOff val="0"/>
          </a:schemeClr>
        </a:solidFill>
        <a:ln w="1905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effectLst/>
              <a:latin typeface="+mj-lt"/>
              <a:ea typeface="ＭＳ Ｐゴシック" pitchFamily="-109" charset="-128"/>
            </a:rPr>
            <a:t>An end user who operates on database objects via a particular application but does not own any of the database objects</a:t>
          </a:r>
        </a:p>
      </dsp:txBody>
      <dsp:txXfrm>
        <a:off x="2928981" y="851909"/>
        <a:ext cx="2566972" cy="1791112"/>
      </dsp:txXfrm>
    </dsp:sp>
    <dsp:sp modelId="{CE35C468-6D03-A74E-9D2B-4E2866954FF6}">
      <dsp:nvSpPr>
        <dsp:cNvPr id="0" name=""/>
        <dsp:cNvSpPr/>
      </dsp:nvSpPr>
      <dsp:spPr>
        <a:xfrm>
          <a:off x="5855330" y="16709"/>
          <a:ext cx="2566972" cy="835200"/>
        </a:xfrm>
        <a:prstGeom prst="rect">
          <a:avLst/>
        </a:prstGeom>
        <a:solidFill>
          <a:schemeClr val="accent5"/>
        </a:solidFill>
        <a:ln w="19050" cap="flat" cmpd="sng" algn="ctr">
          <a:solidFill>
            <a:schemeClr val="bg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effectLst/>
              <a:latin typeface="+mj-lt"/>
            </a:rPr>
            <a:t>Administrator</a:t>
          </a:r>
        </a:p>
      </dsp:txBody>
      <dsp:txXfrm>
        <a:off x="5855330" y="16709"/>
        <a:ext cx="2566972" cy="835200"/>
      </dsp:txXfrm>
    </dsp:sp>
    <dsp:sp modelId="{B2FEAAE6-536C-9647-88D6-687BF654CC73}">
      <dsp:nvSpPr>
        <dsp:cNvPr id="0" name=""/>
        <dsp:cNvSpPr/>
      </dsp:nvSpPr>
      <dsp:spPr>
        <a:xfrm>
          <a:off x="5855330" y="851909"/>
          <a:ext cx="2566972" cy="1791112"/>
        </a:xfrm>
        <a:prstGeom prst="rect">
          <a:avLst/>
        </a:prstGeom>
        <a:solidFill>
          <a:schemeClr val="accent1">
            <a:alpha val="90000"/>
            <a:tint val="40000"/>
            <a:hueOff val="0"/>
            <a:satOff val="0"/>
            <a:lumOff val="0"/>
            <a:alphaOff val="0"/>
          </a:schemeClr>
        </a:solidFill>
        <a:ln w="1905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effectLst/>
              <a:latin typeface="+mj-lt"/>
              <a:ea typeface="ＭＳ Ｐゴシック" pitchFamily="-109" charset="-128"/>
            </a:rPr>
            <a:t>User who has administrative responsibility for part or all of the database</a:t>
          </a:r>
        </a:p>
      </dsp:txBody>
      <dsp:txXfrm>
        <a:off x="5855330" y="851909"/>
        <a:ext cx="2566972" cy="17911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AA0811-1552-F54A-A6BF-559E5E2E39F3}">
      <dsp:nvSpPr>
        <dsp:cNvPr id="0" name=""/>
        <dsp:cNvSpPr/>
      </dsp:nvSpPr>
      <dsp:spPr>
        <a:xfrm>
          <a:off x="391864" y="1743000"/>
          <a:ext cx="2019597" cy="1009798"/>
        </a:xfrm>
        <a:prstGeom prst="roundRect">
          <a:avLst>
            <a:gd name="adj" fmla="val 10000"/>
          </a:avLst>
        </a:prstGeom>
        <a:solidFill>
          <a:schemeClr val="tx1"/>
        </a:solidFill>
        <a:ln w="254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mj-lt"/>
              <a:ea typeface="ＭＳ Ｐゴシック" pitchFamily="-109" charset="-128"/>
              <a:cs typeface="ＭＳ Ｐゴシック" pitchFamily="-109" charset="-128"/>
            </a:rPr>
            <a:t>Two approaches</a:t>
          </a:r>
          <a:endParaRPr lang="en-US" sz="1600" b="1" kern="1200" dirty="0">
            <a:solidFill>
              <a:schemeClr val="bg1"/>
            </a:solidFill>
            <a:latin typeface="+mj-lt"/>
          </a:endParaRPr>
        </a:p>
      </dsp:txBody>
      <dsp:txXfrm>
        <a:off x="421440" y="1772576"/>
        <a:ext cx="1960445" cy="950646"/>
      </dsp:txXfrm>
    </dsp:sp>
    <dsp:sp modelId="{74184425-649A-714A-A74A-BB588BC112AA}">
      <dsp:nvSpPr>
        <dsp:cNvPr id="0" name=""/>
        <dsp:cNvSpPr/>
      </dsp:nvSpPr>
      <dsp:spPr>
        <a:xfrm rot="18289469">
          <a:off x="2108071" y="1647050"/>
          <a:ext cx="1414619" cy="40429"/>
        </a:xfrm>
        <a:custGeom>
          <a:avLst/>
          <a:gdLst/>
          <a:ahLst/>
          <a:cxnLst/>
          <a:rect l="0" t="0" r="0" b="0"/>
          <a:pathLst>
            <a:path>
              <a:moveTo>
                <a:pt x="0" y="20214"/>
              </a:moveTo>
              <a:lnTo>
                <a:pt x="1414619"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80016" y="1631900"/>
        <a:ext cx="70730" cy="70730"/>
      </dsp:txXfrm>
    </dsp:sp>
    <dsp:sp modelId="{D3538943-3B32-0849-9C3E-56643195B8D5}">
      <dsp:nvSpPr>
        <dsp:cNvPr id="0" name=""/>
        <dsp:cNvSpPr/>
      </dsp:nvSpPr>
      <dsp:spPr>
        <a:xfrm>
          <a:off x="3219301" y="581731"/>
          <a:ext cx="2019597" cy="1009798"/>
        </a:xfrm>
        <a:prstGeom prst="roundRect">
          <a:avLst>
            <a:gd name="adj" fmla="val 10000"/>
          </a:avLst>
        </a:prstGeom>
        <a:solidFill>
          <a:schemeClr val="tx1"/>
        </a:solidFill>
        <a:ln w="254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mj-lt"/>
              <a:ea typeface="ＭＳ Ｐゴシック" pitchFamily="-109" charset="-128"/>
              <a:cs typeface="ＭＳ Ｐゴシック" pitchFamily="-109" charset="-128"/>
            </a:rPr>
            <a:t>Inference detection during database design</a:t>
          </a:r>
        </a:p>
      </dsp:txBody>
      <dsp:txXfrm>
        <a:off x="3248877" y="611307"/>
        <a:ext cx="1960445" cy="950646"/>
      </dsp:txXfrm>
    </dsp:sp>
    <dsp:sp modelId="{3D492C04-E505-5044-8E04-EA142117D0B6}">
      <dsp:nvSpPr>
        <dsp:cNvPr id="0" name=""/>
        <dsp:cNvSpPr/>
      </dsp:nvSpPr>
      <dsp:spPr>
        <a:xfrm rot="19457599">
          <a:off x="5145389" y="776099"/>
          <a:ext cx="994856" cy="40429"/>
        </a:xfrm>
        <a:custGeom>
          <a:avLst/>
          <a:gdLst/>
          <a:ahLst/>
          <a:cxnLst/>
          <a:rect l="0" t="0" r="0" b="0"/>
          <a:pathLst>
            <a:path>
              <a:moveTo>
                <a:pt x="0" y="20214"/>
              </a:moveTo>
              <a:lnTo>
                <a:pt x="994856"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17946" y="771442"/>
        <a:ext cx="49742" cy="49742"/>
      </dsp:txXfrm>
    </dsp:sp>
    <dsp:sp modelId="{31ABA73E-0FFF-CE42-94D2-FFBED34A9266}">
      <dsp:nvSpPr>
        <dsp:cNvPr id="0" name=""/>
        <dsp:cNvSpPr/>
      </dsp:nvSpPr>
      <dsp:spPr>
        <a:xfrm>
          <a:off x="6046737" y="1097"/>
          <a:ext cx="2019597" cy="1009798"/>
        </a:xfrm>
        <a:prstGeom prst="roundRect">
          <a:avLst>
            <a:gd name="adj" fmla="val 10000"/>
          </a:avLst>
        </a:prstGeom>
        <a:solidFill>
          <a:schemeClr val="tx1"/>
        </a:solidFill>
        <a:ln w="254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mj-lt"/>
              <a:ea typeface="ＭＳ Ｐゴシック" pitchFamily="-109" charset="-128"/>
              <a:cs typeface="ＭＳ Ｐゴシック" pitchFamily="-109" charset="-128"/>
            </a:rPr>
            <a:t>Approach removes an inference channel by altering the database structure or by changing the access control regime to prevent inference</a:t>
          </a:r>
        </a:p>
      </dsp:txBody>
      <dsp:txXfrm>
        <a:off x="6076313" y="30673"/>
        <a:ext cx="1960445" cy="950646"/>
      </dsp:txXfrm>
    </dsp:sp>
    <dsp:sp modelId="{9A36F379-9D31-C348-A6EE-B02AF01E2A13}">
      <dsp:nvSpPr>
        <dsp:cNvPr id="0" name=""/>
        <dsp:cNvSpPr/>
      </dsp:nvSpPr>
      <dsp:spPr>
        <a:xfrm rot="2142401">
          <a:off x="5145389" y="1356733"/>
          <a:ext cx="994856" cy="40429"/>
        </a:xfrm>
        <a:custGeom>
          <a:avLst/>
          <a:gdLst/>
          <a:ahLst/>
          <a:cxnLst/>
          <a:rect l="0" t="0" r="0" b="0"/>
          <a:pathLst>
            <a:path>
              <a:moveTo>
                <a:pt x="0" y="20214"/>
              </a:moveTo>
              <a:lnTo>
                <a:pt x="994856"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17946" y="1352077"/>
        <a:ext cx="49742" cy="49742"/>
      </dsp:txXfrm>
    </dsp:sp>
    <dsp:sp modelId="{8EE558E7-88A6-4545-86A5-A4D0C5ADCFCE}">
      <dsp:nvSpPr>
        <dsp:cNvPr id="0" name=""/>
        <dsp:cNvSpPr/>
      </dsp:nvSpPr>
      <dsp:spPr>
        <a:xfrm>
          <a:off x="6046737" y="1162366"/>
          <a:ext cx="2019597" cy="1009798"/>
        </a:xfrm>
        <a:prstGeom prst="roundRect">
          <a:avLst>
            <a:gd name="adj" fmla="val 10000"/>
          </a:avLst>
        </a:prstGeom>
        <a:solidFill>
          <a:schemeClr val="tx1"/>
        </a:solidFill>
        <a:ln w="254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mj-lt"/>
              <a:ea typeface="ＭＳ Ｐゴシック" pitchFamily="-109" charset="-128"/>
              <a:cs typeface="ＭＳ Ｐゴシック" pitchFamily="-109" charset="-128"/>
            </a:rPr>
            <a:t>Techniques in this category often result in unnecessarily stricter access controls that reduce availability</a:t>
          </a:r>
        </a:p>
      </dsp:txBody>
      <dsp:txXfrm>
        <a:off x="6076313" y="1191942"/>
        <a:ext cx="1960445" cy="950646"/>
      </dsp:txXfrm>
    </dsp:sp>
    <dsp:sp modelId="{24D7240F-4C7B-3247-9A15-4FCF5F73321B}">
      <dsp:nvSpPr>
        <dsp:cNvPr id="0" name=""/>
        <dsp:cNvSpPr/>
      </dsp:nvSpPr>
      <dsp:spPr>
        <a:xfrm rot="3310531">
          <a:off x="2108071" y="2808319"/>
          <a:ext cx="1414619" cy="40429"/>
        </a:xfrm>
        <a:custGeom>
          <a:avLst/>
          <a:gdLst/>
          <a:ahLst/>
          <a:cxnLst/>
          <a:rect l="0" t="0" r="0" b="0"/>
          <a:pathLst>
            <a:path>
              <a:moveTo>
                <a:pt x="0" y="20214"/>
              </a:moveTo>
              <a:lnTo>
                <a:pt x="1414619"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80016" y="2793168"/>
        <a:ext cx="70730" cy="70730"/>
      </dsp:txXfrm>
    </dsp:sp>
    <dsp:sp modelId="{8059EED9-C4BF-A843-B465-30F1B00F70D6}">
      <dsp:nvSpPr>
        <dsp:cNvPr id="0" name=""/>
        <dsp:cNvSpPr/>
      </dsp:nvSpPr>
      <dsp:spPr>
        <a:xfrm>
          <a:off x="3219301" y="2904269"/>
          <a:ext cx="2019597" cy="1009798"/>
        </a:xfrm>
        <a:prstGeom prst="roundRect">
          <a:avLst>
            <a:gd name="adj" fmla="val 10000"/>
          </a:avLst>
        </a:prstGeom>
        <a:solidFill>
          <a:schemeClr val="tx1"/>
        </a:solidFill>
        <a:ln w="254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mj-lt"/>
              <a:ea typeface="ＭＳ Ｐゴシック" pitchFamily="-109" charset="-128"/>
              <a:cs typeface="ＭＳ Ｐゴシック" pitchFamily="-109" charset="-128"/>
            </a:rPr>
            <a:t>Inference detection at query time</a:t>
          </a:r>
        </a:p>
      </dsp:txBody>
      <dsp:txXfrm>
        <a:off x="3248877" y="2933845"/>
        <a:ext cx="1960445" cy="950646"/>
      </dsp:txXfrm>
    </dsp:sp>
    <dsp:sp modelId="{A6D70522-EC14-3543-94E1-D8BF5230A970}">
      <dsp:nvSpPr>
        <dsp:cNvPr id="0" name=""/>
        <dsp:cNvSpPr/>
      </dsp:nvSpPr>
      <dsp:spPr>
        <a:xfrm rot="19457599">
          <a:off x="5145389" y="3098636"/>
          <a:ext cx="994856" cy="40429"/>
        </a:xfrm>
        <a:custGeom>
          <a:avLst/>
          <a:gdLst/>
          <a:ahLst/>
          <a:cxnLst/>
          <a:rect l="0" t="0" r="0" b="0"/>
          <a:pathLst>
            <a:path>
              <a:moveTo>
                <a:pt x="0" y="20214"/>
              </a:moveTo>
              <a:lnTo>
                <a:pt x="994856"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17946" y="3093980"/>
        <a:ext cx="49742" cy="49742"/>
      </dsp:txXfrm>
    </dsp:sp>
    <dsp:sp modelId="{E73D8748-E826-CF44-AA7E-5FA1EB43C8CB}">
      <dsp:nvSpPr>
        <dsp:cNvPr id="0" name=""/>
        <dsp:cNvSpPr/>
      </dsp:nvSpPr>
      <dsp:spPr>
        <a:xfrm>
          <a:off x="6046737" y="2323634"/>
          <a:ext cx="2019597" cy="1009798"/>
        </a:xfrm>
        <a:prstGeom prst="roundRect">
          <a:avLst>
            <a:gd name="adj" fmla="val 10000"/>
          </a:avLst>
        </a:prstGeom>
        <a:solidFill>
          <a:schemeClr val="tx1"/>
        </a:solidFill>
        <a:ln w="254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mj-lt"/>
              <a:ea typeface="ＭＳ Ｐゴシック" pitchFamily="-109" charset="-128"/>
              <a:cs typeface="ＭＳ Ｐゴシック" pitchFamily="-109" charset="-128"/>
            </a:rPr>
            <a:t>Approach seeks to eliminate an inference channel violation during a query or series of queries</a:t>
          </a:r>
        </a:p>
      </dsp:txBody>
      <dsp:txXfrm>
        <a:off x="6076313" y="2353210"/>
        <a:ext cx="1960445" cy="950646"/>
      </dsp:txXfrm>
    </dsp:sp>
    <dsp:sp modelId="{A307FDED-E9F0-6E44-B363-7BD04B159A28}">
      <dsp:nvSpPr>
        <dsp:cNvPr id="0" name=""/>
        <dsp:cNvSpPr/>
      </dsp:nvSpPr>
      <dsp:spPr>
        <a:xfrm rot="2142401">
          <a:off x="5145389" y="3679270"/>
          <a:ext cx="994856" cy="40429"/>
        </a:xfrm>
        <a:custGeom>
          <a:avLst/>
          <a:gdLst/>
          <a:ahLst/>
          <a:cxnLst/>
          <a:rect l="0" t="0" r="0" b="0"/>
          <a:pathLst>
            <a:path>
              <a:moveTo>
                <a:pt x="0" y="20214"/>
              </a:moveTo>
              <a:lnTo>
                <a:pt x="994856"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17946" y="3674614"/>
        <a:ext cx="49742" cy="49742"/>
      </dsp:txXfrm>
    </dsp:sp>
    <dsp:sp modelId="{9BABEE6A-6163-EC44-8DCB-D09200083CCC}">
      <dsp:nvSpPr>
        <dsp:cNvPr id="0" name=""/>
        <dsp:cNvSpPr/>
      </dsp:nvSpPr>
      <dsp:spPr>
        <a:xfrm>
          <a:off x="6046737" y="3484903"/>
          <a:ext cx="2019597" cy="1009798"/>
        </a:xfrm>
        <a:prstGeom prst="roundRect">
          <a:avLst>
            <a:gd name="adj" fmla="val 10000"/>
          </a:avLst>
        </a:prstGeom>
        <a:solidFill>
          <a:schemeClr val="tx1"/>
        </a:solidFill>
        <a:ln w="254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mj-lt"/>
              <a:ea typeface="ＭＳ Ｐゴシック" pitchFamily="-109" charset="-128"/>
              <a:cs typeface="ＭＳ Ｐゴシック" pitchFamily="-109" charset="-128"/>
            </a:rPr>
            <a:t>If an inference channel is detected, the query is denied or altered</a:t>
          </a:r>
        </a:p>
      </dsp:txBody>
      <dsp:txXfrm>
        <a:off x="6076313" y="3514479"/>
        <a:ext cx="1960445" cy="9506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3F94D-2803-5148-ACDA-EFDF13576304}">
      <dsp:nvSpPr>
        <dsp:cNvPr id="0" name=""/>
        <dsp:cNvSpPr/>
      </dsp:nvSpPr>
      <dsp:spPr>
        <a:xfrm>
          <a:off x="1664255" y="0"/>
          <a:ext cx="5791200" cy="5791200"/>
        </a:xfrm>
        <a:prstGeom prst="diamond">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A51407F-DCFD-8B47-A1CB-780E79F19ABA}">
      <dsp:nvSpPr>
        <dsp:cNvPr id="0" name=""/>
        <dsp:cNvSpPr/>
      </dsp:nvSpPr>
      <dsp:spPr>
        <a:xfrm>
          <a:off x="1370513" y="92736"/>
          <a:ext cx="3489148" cy="3107970"/>
        </a:xfrm>
        <a:prstGeom prst="roundRect">
          <a:avLst/>
        </a:prstGeom>
        <a:solidFill>
          <a:schemeClr val="accent5">
            <a:lumMod val="60000"/>
            <a:lumOff val="40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1" i="0" kern="1200" dirty="0">
              <a:solidFill>
                <a:schemeClr val="bg1"/>
              </a:solidFill>
            </a:rPr>
            <a:t>Public cloud</a:t>
          </a:r>
        </a:p>
        <a:p>
          <a:pPr marL="114300" lvl="1" indent="-114300" algn="l" defTabSz="622300" rtl="0">
            <a:lnSpc>
              <a:spcPct val="90000"/>
            </a:lnSpc>
            <a:spcBef>
              <a:spcPct val="0"/>
            </a:spcBef>
            <a:spcAft>
              <a:spcPct val="15000"/>
            </a:spcAft>
            <a:buChar char="•"/>
          </a:pPr>
          <a:r>
            <a:rPr lang="en-US" sz="1400" b="1" i="0" kern="1200" dirty="0">
              <a:solidFill>
                <a:schemeClr val="bg1"/>
              </a:solidFill>
            </a:rPr>
            <a:t>The cloud infrastructure is made available to the general public or a large industry group and is owned by an organization selling cloud services</a:t>
          </a:r>
        </a:p>
        <a:p>
          <a:pPr marL="114300" lvl="1" indent="-114300" algn="l" defTabSz="622300" rtl="0">
            <a:lnSpc>
              <a:spcPct val="90000"/>
            </a:lnSpc>
            <a:spcBef>
              <a:spcPct val="0"/>
            </a:spcBef>
            <a:spcAft>
              <a:spcPct val="15000"/>
            </a:spcAft>
            <a:buChar char="•"/>
          </a:pPr>
          <a:r>
            <a:rPr lang="en-US" sz="1400" b="1" i="0" kern="1200" dirty="0">
              <a:solidFill>
                <a:schemeClr val="bg1"/>
              </a:solidFill>
            </a:rPr>
            <a:t>The cloud provider is responsible both for the cloud infrastructure and for the control of data and operations within the cloud</a:t>
          </a:r>
        </a:p>
      </dsp:txBody>
      <dsp:txXfrm>
        <a:off x="1522232" y="244455"/>
        <a:ext cx="3185710" cy="2804532"/>
      </dsp:txXfrm>
    </dsp:sp>
    <dsp:sp modelId="{81155ED7-A63C-0F48-B6CF-0C88DB8B778A}">
      <dsp:nvSpPr>
        <dsp:cNvPr id="0" name=""/>
        <dsp:cNvSpPr/>
      </dsp:nvSpPr>
      <dsp:spPr>
        <a:xfrm>
          <a:off x="4844728" y="83622"/>
          <a:ext cx="3560451" cy="3126196"/>
        </a:xfrm>
        <a:prstGeom prst="roundRect">
          <a:avLst/>
        </a:prstGeom>
        <a:solidFill>
          <a:schemeClr val="accent5">
            <a:lumMod val="60000"/>
            <a:lumOff val="40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1" i="0" kern="1200" dirty="0">
              <a:solidFill>
                <a:schemeClr val="bg1"/>
              </a:solidFill>
            </a:rPr>
            <a:t>Private cloud</a:t>
          </a:r>
        </a:p>
        <a:p>
          <a:pPr marL="114300" lvl="1" indent="-114300" algn="l" defTabSz="622300" rtl="0">
            <a:lnSpc>
              <a:spcPct val="90000"/>
            </a:lnSpc>
            <a:spcBef>
              <a:spcPct val="0"/>
            </a:spcBef>
            <a:spcAft>
              <a:spcPct val="15000"/>
            </a:spcAft>
            <a:buChar char="•"/>
          </a:pPr>
          <a:r>
            <a:rPr lang="en-US" sz="1400" b="1" i="0" kern="1200" dirty="0">
              <a:solidFill>
                <a:schemeClr val="bg1"/>
              </a:solidFill>
            </a:rPr>
            <a:t>The cloud infrastructure is operated solely for an organization</a:t>
          </a:r>
        </a:p>
        <a:p>
          <a:pPr marL="114300" lvl="1" indent="-114300" algn="l" defTabSz="622300" rtl="0">
            <a:lnSpc>
              <a:spcPct val="90000"/>
            </a:lnSpc>
            <a:spcBef>
              <a:spcPct val="0"/>
            </a:spcBef>
            <a:spcAft>
              <a:spcPct val="15000"/>
            </a:spcAft>
            <a:buChar char="•"/>
          </a:pPr>
          <a:r>
            <a:rPr lang="en-US" sz="1400" b="1" i="0" kern="1200" dirty="0">
              <a:solidFill>
                <a:schemeClr val="bg1"/>
              </a:solidFill>
            </a:rPr>
            <a:t>It may be managed by the organization or a third party and may exist on premise or off premise</a:t>
          </a:r>
        </a:p>
        <a:p>
          <a:pPr marL="114300" lvl="1" indent="-114300" algn="l" defTabSz="622300" rtl="0">
            <a:lnSpc>
              <a:spcPct val="90000"/>
            </a:lnSpc>
            <a:spcBef>
              <a:spcPct val="0"/>
            </a:spcBef>
            <a:spcAft>
              <a:spcPct val="15000"/>
            </a:spcAft>
            <a:buChar char="•"/>
          </a:pPr>
          <a:r>
            <a:rPr lang="en-US" sz="1400" b="1" i="0" kern="1200" dirty="0">
              <a:solidFill>
                <a:schemeClr val="bg1"/>
              </a:solidFill>
            </a:rPr>
            <a:t>The cloud provider is responsible only for infrastructure and not for control</a:t>
          </a:r>
        </a:p>
      </dsp:txBody>
      <dsp:txXfrm>
        <a:off x="4997336" y="236230"/>
        <a:ext cx="3255235" cy="2820980"/>
      </dsp:txXfrm>
    </dsp:sp>
    <dsp:sp modelId="{CBF38E0F-6CD0-D545-9A2B-E219FBA2A6C5}">
      <dsp:nvSpPr>
        <dsp:cNvPr id="0" name=""/>
        <dsp:cNvSpPr/>
      </dsp:nvSpPr>
      <dsp:spPr>
        <a:xfrm>
          <a:off x="1370513" y="2725601"/>
          <a:ext cx="3489148" cy="2924710"/>
        </a:xfrm>
        <a:prstGeom prst="roundRect">
          <a:avLst/>
        </a:prstGeom>
        <a:solidFill>
          <a:schemeClr val="accent5">
            <a:lumMod val="60000"/>
            <a:lumOff val="40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1" i="0" kern="1200" dirty="0">
              <a:solidFill>
                <a:schemeClr val="bg1"/>
              </a:solidFill>
            </a:rPr>
            <a:t>Community cloud</a:t>
          </a:r>
        </a:p>
        <a:p>
          <a:pPr marL="114300" lvl="1" indent="-114300" algn="l" defTabSz="622300" rtl="0">
            <a:lnSpc>
              <a:spcPct val="90000"/>
            </a:lnSpc>
            <a:spcBef>
              <a:spcPct val="0"/>
            </a:spcBef>
            <a:spcAft>
              <a:spcPct val="15000"/>
            </a:spcAft>
            <a:buChar char="•"/>
          </a:pPr>
          <a:r>
            <a:rPr lang="en-US" sz="1400" b="1" i="0" kern="1200" dirty="0">
              <a:solidFill>
                <a:schemeClr val="bg1"/>
              </a:solidFill>
            </a:rPr>
            <a:t>The cloud infrastructure is shared by several organizations and supports a specific community that has shared concerns</a:t>
          </a:r>
        </a:p>
        <a:p>
          <a:pPr marL="114300" lvl="1" indent="-114300" algn="l" defTabSz="622300" rtl="0">
            <a:lnSpc>
              <a:spcPct val="90000"/>
            </a:lnSpc>
            <a:spcBef>
              <a:spcPct val="0"/>
            </a:spcBef>
            <a:spcAft>
              <a:spcPct val="15000"/>
            </a:spcAft>
            <a:buChar char="•"/>
          </a:pPr>
          <a:r>
            <a:rPr lang="en-US" sz="1400" b="1" i="0" kern="1200" dirty="0">
              <a:solidFill>
                <a:schemeClr val="bg1"/>
              </a:solidFill>
            </a:rPr>
            <a:t>It may be managed by the organizations or a third party and may exist on premise or off premise</a:t>
          </a:r>
        </a:p>
      </dsp:txBody>
      <dsp:txXfrm>
        <a:off x="1513286" y="2868374"/>
        <a:ext cx="3203602" cy="2639164"/>
      </dsp:txXfrm>
    </dsp:sp>
    <dsp:sp modelId="{364AD296-CCF5-F24D-B687-2F9F7DDECCB7}">
      <dsp:nvSpPr>
        <dsp:cNvPr id="0" name=""/>
        <dsp:cNvSpPr/>
      </dsp:nvSpPr>
      <dsp:spPr>
        <a:xfrm>
          <a:off x="4844717" y="2725601"/>
          <a:ext cx="3489148" cy="2924710"/>
        </a:xfrm>
        <a:prstGeom prst="roundRect">
          <a:avLst/>
        </a:prstGeom>
        <a:solidFill>
          <a:schemeClr val="accent5">
            <a:lumMod val="60000"/>
            <a:lumOff val="40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1" i="0" kern="1200" dirty="0">
              <a:solidFill>
                <a:schemeClr val="bg1"/>
              </a:solidFill>
            </a:rPr>
            <a:t>Hybrid cloud</a:t>
          </a:r>
        </a:p>
        <a:p>
          <a:pPr marL="114300" lvl="1" indent="-114300" algn="l" defTabSz="622300" rtl="0">
            <a:lnSpc>
              <a:spcPct val="90000"/>
            </a:lnSpc>
            <a:spcBef>
              <a:spcPct val="0"/>
            </a:spcBef>
            <a:spcAft>
              <a:spcPct val="15000"/>
            </a:spcAft>
            <a:buChar char="•"/>
          </a:pPr>
          <a:r>
            <a:rPr lang="en-US" sz="1400" b="1" i="0" kern="1200" dirty="0">
              <a:solidFill>
                <a:schemeClr val="bg1"/>
              </a:solidFill>
            </a:rPr>
            <a:t>The cloud infrastructure is a composition of two or more clouds</a:t>
          </a:r>
        </a:p>
      </dsp:txBody>
      <dsp:txXfrm>
        <a:off x="4987490" y="2868374"/>
        <a:ext cx="3203602" cy="263916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3C198186-20EE-9348-AA27-7E60E141A490}" type="slidenum">
              <a:rPr lang="en-AU"/>
              <a:pPr>
                <a:defRPr/>
              </a:pPr>
              <a:t>‹#›</a:t>
            </a:fld>
            <a:endParaRPr lang="en-AU"/>
          </a:p>
        </p:txBody>
      </p:sp>
    </p:spTree>
    <p:extLst>
      <p:ext uri="{BB962C8B-B14F-4D97-AF65-F5344CB8AC3E}">
        <p14:creationId xmlns:p14="http://schemas.microsoft.com/office/powerpoint/2010/main" val="37080698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This chapter looks at the unique security issues that relate to databases.</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The focus of this chapter is on relational database management systems</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(RDBMS). The relational approach dominates industry, government, and</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research sectors and is likely to do so for the foreseeable future. We begin with an</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overview of the need for database-specific security techniques. Then we provide</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a brief introduction to database management systems, followed by an overview</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of relational databases. Next, we look at the issue of database access control,</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followed by a discussion of the inference threat. Then we examine security issues</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for statistical databases. Next, we examine database encryption. Finally, we</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examine the issues raised by the use of cloud technology.</a:t>
            </a: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1</a:t>
            </a:fld>
            <a:endParaRPr lang="en-AU" dirty="0">
              <a:solidFill>
                <a:srgbClr val="000000"/>
              </a:solidFill>
            </a:endParaRPr>
          </a:p>
        </p:txBody>
      </p:sp>
    </p:spTree>
    <p:extLst>
      <p:ext uri="{BB962C8B-B14F-4D97-AF65-F5344CB8AC3E}">
        <p14:creationId xmlns:p14="http://schemas.microsoft.com/office/powerpoint/2010/main" val="47606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are so prevalent, damaging, and varied both by attack avenue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type, a single countermeasure is insufficient. Rather an integrated set of techniques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necessary. In this section, we provide a brief overview of the types of countermeasures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are in use or being researched, using the classification in [SHAR13].</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These countermeasures can be classified into three types: defensive coding, detection,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run-time prevention.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Many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succeed because developers have used insecure coding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practices. Thus, defensive coding is an effective way to dramatically reduce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threat from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Examples of defensive coding  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Manual defensive coding practices:  A common vulnerability exploited by</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is insufficient input validation. The straightforward solution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eliminating these vulnerabilities is to apply suitable defensive coding practices.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example is input type checking, to check that inputs that are supposed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numeric contain no characters other than digits. This type of technique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avoid attacks based on forcing errors in the database management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Another type of coding practice is one that performs pattern matching to try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distinguish normal input from abnormal input.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Parameterized query insertion:  This approach attempts to prevent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allowing the application developer to more accurately specify the structure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an SQL query, and pass the value parameters to it separately such that any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unsanitary user input is not allowed to modify the query structure.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SQL DOM:  SQL DOM is a set of classes that enables automated data type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validation and escaping [MCCL05]. This approach uses encapsulation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database queries to provide a safe and reliable way to access databases.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changes the query-building process from an unregulated one that uses string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concatenation to a systematic one that uses a type-checked API. Within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API, developers are able to systematically apply coding best practices such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input filtering and rigorous type checking of user input.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variety of detection  methods have been developed, including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Signature based:  This technique attempts to match specific attack patterns.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Such an approach must be constantly updated and may not work against self-modifying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Anomaly based:  This approach attempts to define normal behavior and then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detect behavior patterns outside the normal range. A number of approaches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have been used. In general terms, there is a training phase, in which the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learns the range of normal behavior, followed by the actual detection phase.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Code analysis:  Code analysis techniques involve the use of a test suite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detect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vulnerabilities. The test suite is designed to generate a wide range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and assess the response of the system.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Finally, a number of run-time prevention  techniques have been developed as</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countermeasures. These techniques check queries at runtime to see if they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conform to a model of expected queries. Various automated tools are available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purpose [CHAN12, SHAR13].</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11</a:t>
            </a:fld>
            <a:endParaRPr lang="en-AU"/>
          </a:p>
        </p:txBody>
      </p:sp>
    </p:spTree>
    <p:extLst>
      <p:ext uri="{BB962C8B-B14F-4D97-AF65-F5344CB8AC3E}">
        <p14:creationId xmlns:p14="http://schemas.microsoft.com/office/powerpoint/2010/main" val="3279846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F6667838-03C6-3441-90D2-D6BAE392940E}" type="slidenum">
              <a:rPr lang="en-AU">
                <a:latin typeface="Arial" pitchFamily="-109" charset="0"/>
              </a:rPr>
              <a:pPr/>
              <a:t>12</a:t>
            </a:fld>
            <a:endParaRPr lang="en-AU">
              <a:latin typeface="Arial" pitchFamily="-109"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US" b="0" dirty="0">
                <a:latin typeface="Arial" pitchFamily="-109" charset="0"/>
                <a:ea typeface="ＭＳ Ｐゴシック" pitchFamily="-109" charset="-128"/>
                <a:cs typeface="ＭＳ Ｐゴシック" pitchFamily="-109" charset="-128"/>
              </a:rPr>
              <a:t>Commercial and open-source DBMSs typically provide an access control capability</a:t>
            </a:r>
          </a:p>
          <a:p>
            <a:pPr eaLnBrk="1" hangingPunct="1"/>
            <a:r>
              <a:rPr lang="en-US" b="0" dirty="0">
                <a:latin typeface="Arial" pitchFamily="-109" charset="0"/>
                <a:ea typeface="ＭＳ Ｐゴシック" pitchFamily="-109" charset="-128"/>
                <a:cs typeface="ＭＳ Ｐゴシック" pitchFamily="-109" charset="-128"/>
              </a:rPr>
              <a:t>for the database. The DBMS operates on the assumption that the computer system</a:t>
            </a:r>
          </a:p>
          <a:p>
            <a:pPr eaLnBrk="1" hangingPunct="1"/>
            <a:r>
              <a:rPr lang="en-US" b="0" dirty="0">
                <a:latin typeface="Arial" pitchFamily="-109" charset="0"/>
                <a:ea typeface="ＭＳ Ｐゴシック" pitchFamily="-109" charset="-128"/>
                <a:cs typeface="ＭＳ Ｐゴシック" pitchFamily="-109" charset="-128"/>
              </a:rPr>
              <a:t>has authenticated each user. As an additional line of defense, the computer system</a:t>
            </a:r>
          </a:p>
          <a:p>
            <a:pPr eaLnBrk="1" hangingPunct="1"/>
            <a:r>
              <a:rPr lang="en-US" b="0" dirty="0">
                <a:latin typeface="Arial" pitchFamily="-109" charset="0"/>
                <a:ea typeface="ＭＳ Ｐゴシック" pitchFamily="-109" charset="-128"/>
                <a:cs typeface="ＭＳ Ｐゴシック" pitchFamily="-109" charset="-128"/>
              </a:rPr>
              <a:t>may use the overall access control system described in Chapter 4 to determine</a:t>
            </a:r>
          </a:p>
          <a:p>
            <a:pPr eaLnBrk="1" hangingPunct="1"/>
            <a:r>
              <a:rPr lang="en-US" b="0" dirty="0">
                <a:latin typeface="Arial" pitchFamily="-109" charset="0"/>
                <a:ea typeface="ＭＳ Ｐゴシック" pitchFamily="-109" charset="-128"/>
                <a:cs typeface="ＭＳ Ｐゴシック" pitchFamily="-109" charset="-128"/>
              </a:rPr>
              <a:t>whether a user may have access to the database as a whole. For users who are</a:t>
            </a:r>
          </a:p>
          <a:p>
            <a:pPr eaLnBrk="1" hangingPunct="1"/>
            <a:r>
              <a:rPr lang="en-US" b="0" dirty="0">
                <a:latin typeface="Arial" pitchFamily="-109" charset="0"/>
                <a:ea typeface="ＭＳ Ｐゴシック" pitchFamily="-109" charset="-128"/>
                <a:cs typeface="ＭＳ Ｐゴシック" pitchFamily="-109" charset="-128"/>
              </a:rPr>
              <a:t>authenticated and granted access to the database, a database access control system</a:t>
            </a:r>
          </a:p>
          <a:p>
            <a:pPr eaLnBrk="1" hangingPunct="1"/>
            <a:r>
              <a:rPr lang="en-US" b="0" dirty="0">
                <a:latin typeface="Arial" pitchFamily="-109" charset="0"/>
                <a:ea typeface="ＭＳ Ｐゴシック" pitchFamily="-109" charset="-128"/>
                <a:cs typeface="ＭＳ Ｐゴシック" pitchFamily="-109" charset="-128"/>
              </a:rPr>
              <a:t>provides a specific capability that controls access to portions of the database.</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Commercial and open-source DBMSs provide discretionary or role-based</a:t>
            </a:r>
          </a:p>
          <a:p>
            <a:pPr eaLnBrk="1" hangingPunct="1"/>
            <a:r>
              <a:rPr lang="en-US" b="0" dirty="0">
                <a:latin typeface="Arial" pitchFamily="-109" charset="0"/>
                <a:ea typeface="ＭＳ Ｐゴシック" pitchFamily="-109" charset="-128"/>
                <a:cs typeface="ＭＳ Ｐゴシック" pitchFamily="-109" charset="-128"/>
              </a:rPr>
              <a:t>access control. We defer a discussion of mandatory access control considerations</a:t>
            </a:r>
          </a:p>
          <a:p>
            <a:r>
              <a:rPr lang="en-US" b="0" dirty="0">
                <a:latin typeface="Arial" pitchFamily="-109" charset="0"/>
                <a:ea typeface="ＭＳ Ｐゴシック" pitchFamily="-109" charset="-128"/>
                <a:cs typeface="ＭＳ Ｐゴシック" pitchFamily="-109" charset="-128"/>
              </a:rPr>
              <a:t>to Chapter 13 . Typically, a DBMS can support a range of administrative policies,</a:t>
            </a:r>
          </a:p>
          <a:p>
            <a:r>
              <a:rPr lang="en-US" b="0" dirty="0">
                <a:latin typeface="Arial" pitchFamily="-109" charset="0"/>
                <a:ea typeface="ＭＳ Ｐゴシック" pitchFamily="-109" charset="-128"/>
                <a:cs typeface="ＭＳ Ｐゴシック" pitchFamily="-109" charset="-128"/>
              </a:rPr>
              <a:t>including the following:</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Centralized administration: A small number of privileged users may grant and</a:t>
            </a:r>
          </a:p>
          <a:p>
            <a:r>
              <a:rPr lang="en-US" b="0" dirty="0">
                <a:latin typeface="Arial" pitchFamily="-109" charset="0"/>
                <a:ea typeface="ＭＳ Ｐゴシック" pitchFamily="-109" charset="-128"/>
                <a:cs typeface="ＭＳ Ｐゴシック" pitchFamily="-109" charset="-128"/>
              </a:rPr>
              <a:t>revoke access rights.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Ownership-based administration: The owner (creator) of a table may grant</a:t>
            </a:r>
          </a:p>
          <a:p>
            <a:r>
              <a:rPr lang="en-US" b="0" dirty="0">
                <a:latin typeface="Arial" pitchFamily="-109" charset="0"/>
                <a:ea typeface="ＭＳ Ｐゴシック" pitchFamily="-109" charset="-128"/>
                <a:cs typeface="ＭＳ Ｐゴシック" pitchFamily="-109" charset="-128"/>
              </a:rPr>
              <a:t>and revoke access rights to the table.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Decentralized administration: In addition to granting and revoking access rights</a:t>
            </a:r>
          </a:p>
          <a:p>
            <a:r>
              <a:rPr lang="en-US" b="0" dirty="0">
                <a:latin typeface="Arial" pitchFamily="-109" charset="0"/>
                <a:ea typeface="ＭＳ Ｐゴシック" pitchFamily="-109" charset="-128"/>
                <a:cs typeface="ＭＳ Ｐゴシック" pitchFamily="-109" charset="-128"/>
              </a:rPr>
              <a:t>to a table, the owner of the table may grant and revoke authorization rights to</a:t>
            </a:r>
          </a:p>
          <a:p>
            <a:r>
              <a:rPr lang="en-US" b="0" dirty="0">
                <a:latin typeface="Arial" pitchFamily="-109" charset="0"/>
                <a:ea typeface="ＭＳ Ｐゴシック" pitchFamily="-109" charset="-128"/>
                <a:cs typeface="ＭＳ Ｐゴシック" pitchFamily="-109" charset="-128"/>
              </a:rPr>
              <a:t>other users, allowing them to grant and revoke access rights to the table.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As with any access control system, a database access control system distinguishes</a:t>
            </a:r>
          </a:p>
          <a:p>
            <a:r>
              <a:rPr lang="en-US" b="0" dirty="0">
                <a:latin typeface="Arial" pitchFamily="-109" charset="0"/>
                <a:ea typeface="ＭＳ Ｐゴシック" pitchFamily="-109" charset="-128"/>
                <a:cs typeface="ＭＳ Ｐゴシック" pitchFamily="-109" charset="-128"/>
              </a:rPr>
              <a:t>different access rights, including create, insert, delete, update, read, and write. Some</a:t>
            </a:r>
          </a:p>
          <a:p>
            <a:r>
              <a:rPr lang="en-US" b="0" dirty="0">
                <a:latin typeface="Arial" pitchFamily="-109" charset="0"/>
                <a:ea typeface="ＭＳ Ｐゴシック" pitchFamily="-109" charset="-128"/>
                <a:cs typeface="ＭＳ Ｐゴシック" pitchFamily="-109" charset="-128"/>
              </a:rPr>
              <a:t>DBMSs provide considerable control over the granularity of access rights. Access</a:t>
            </a:r>
          </a:p>
          <a:p>
            <a:r>
              <a:rPr lang="en-US" b="0" dirty="0">
                <a:latin typeface="Arial" pitchFamily="-109" charset="0"/>
                <a:ea typeface="ＭＳ Ｐゴシック" pitchFamily="-109" charset="-128"/>
                <a:cs typeface="ＭＳ Ｐゴシック" pitchFamily="-109" charset="-128"/>
              </a:rPr>
              <a:t>rights can be to the entire database, to individual tables, or to selected rows or columns</a:t>
            </a:r>
          </a:p>
          <a:p>
            <a:r>
              <a:rPr lang="en-US" b="0" dirty="0">
                <a:latin typeface="Arial" pitchFamily="-109" charset="0"/>
                <a:ea typeface="ＭＳ Ｐゴシック" pitchFamily="-109" charset="-128"/>
                <a:cs typeface="ＭＳ Ｐゴシック" pitchFamily="-109" charset="-128"/>
              </a:rPr>
              <a:t>within a table. Access rights can be determined based on the contents of a table entry.</a:t>
            </a:r>
          </a:p>
          <a:p>
            <a:r>
              <a:rPr lang="en-US" b="0" dirty="0">
                <a:latin typeface="Arial" pitchFamily="-109" charset="0"/>
                <a:ea typeface="ＭＳ Ｐゴシック" pitchFamily="-109" charset="-128"/>
                <a:cs typeface="ＭＳ Ｐゴシック" pitchFamily="-109" charset="-128"/>
              </a:rPr>
              <a:t>For example, in a personnel database, some users may be limited to seeing salary</a:t>
            </a:r>
          </a:p>
          <a:p>
            <a:r>
              <a:rPr lang="en-US" b="0" dirty="0">
                <a:latin typeface="Arial" pitchFamily="-109" charset="0"/>
                <a:ea typeface="ＭＳ Ｐゴシック" pitchFamily="-109" charset="-128"/>
                <a:cs typeface="ＭＳ Ｐゴシック" pitchFamily="-109" charset="-128"/>
              </a:rPr>
              <a:t>information only up to a certain maximum value. And a department manager may</a:t>
            </a:r>
          </a:p>
          <a:p>
            <a:r>
              <a:rPr lang="en-US" b="0" dirty="0">
                <a:latin typeface="Arial" pitchFamily="-109" charset="0"/>
                <a:ea typeface="ＭＳ Ｐゴシック" pitchFamily="-109" charset="-128"/>
                <a:cs typeface="ＭＳ Ｐゴシック" pitchFamily="-109" charset="-128"/>
              </a:rPr>
              <a:t>only be allowed to view salary information for employees in his or her department.</a:t>
            </a:r>
          </a:p>
          <a:p>
            <a:pPr eaLnBrk="1" hangingPunct="1"/>
            <a:endParaRPr lang="en-US" b="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984830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747C0D2D-7D33-9045-89D9-D9FBD7DBBB98}" type="slidenum">
              <a:rPr lang="en-AU">
                <a:latin typeface="Arial" pitchFamily="-109" charset="0"/>
              </a:rPr>
              <a:pPr/>
              <a:t>13</a:t>
            </a:fld>
            <a:endParaRPr lang="en-AU">
              <a:latin typeface="Arial" pitchFamily="-109"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SQL provides two commands for managing access rights, GRANT and REVOKE.</a:t>
            </a:r>
          </a:p>
          <a:p>
            <a:r>
              <a:rPr lang="en-US" dirty="0">
                <a:latin typeface="Arial" pitchFamily="-109" charset="0"/>
                <a:ea typeface="ＭＳ Ｐゴシック" pitchFamily="-109" charset="-128"/>
                <a:cs typeface="ＭＳ Ｐゴシック" pitchFamily="-109" charset="-128"/>
              </a:rPr>
              <a:t>For different versions of SQL, the syntax is slightly different. In general terms, the</a:t>
            </a:r>
          </a:p>
          <a:p>
            <a:r>
              <a:rPr lang="en-US" dirty="0">
                <a:latin typeface="Arial" pitchFamily="-109" charset="0"/>
                <a:ea typeface="ＭＳ Ｐゴシック" pitchFamily="-109" charset="-128"/>
                <a:cs typeface="ＭＳ Ｐゴシック" pitchFamily="-109" charset="-128"/>
              </a:rPr>
              <a:t>GRANT command has the following syntax: </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GRANT { privileges | role }</a:t>
            </a:r>
          </a:p>
          <a:p>
            <a:r>
              <a:rPr lang="en-US" dirty="0">
                <a:latin typeface="Arial" pitchFamily="-109" charset="0"/>
                <a:ea typeface="ＭＳ Ｐゴシック" pitchFamily="-109" charset="-128"/>
                <a:cs typeface="ＭＳ Ｐゴシック" pitchFamily="-109" charset="-128"/>
              </a:rPr>
              <a:t>[ON table]</a:t>
            </a:r>
          </a:p>
          <a:p>
            <a:r>
              <a:rPr lang="en-US" dirty="0">
                <a:latin typeface="Arial" pitchFamily="-109" charset="0"/>
                <a:ea typeface="ＭＳ Ｐゴシック" pitchFamily="-109" charset="-128"/>
                <a:cs typeface="ＭＳ Ｐゴシック" pitchFamily="-109" charset="-128"/>
              </a:rPr>
              <a:t>TO { user | role | PUBLIC }</a:t>
            </a:r>
          </a:p>
          <a:p>
            <a:r>
              <a:rPr lang="en-US" dirty="0">
                <a:latin typeface="Arial" pitchFamily="-109" charset="0"/>
                <a:ea typeface="ＭＳ Ｐゴシック" pitchFamily="-109" charset="-128"/>
                <a:cs typeface="ＭＳ Ｐゴシック" pitchFamily="-109" charset="-128"/>
              </a:rPr>
              <a:t>[IDENTIFIED BY password]</a:t>
            </a:r>
          </a:p>
          <a:p>
            <a:r>
              <a:rPr lang="en-US" dirty="0">
                <a:latin typeface="Arial" pitchFamily="-109" charset="0"/>
                <a:ea typeface="ＭＳ Ｐゴシック" pitchFamily="-109" charset="-128"/>
                <a:cs typeface="ＭＳ Ｐゴシック" pitchFamily="-109" charset="-128"/>
              </a:rPr>
              <a:t>[WITH GRANT OPTION]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command can be used to grant one or more access rights or can be used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assign a user to a role. For access rights, the command can optionally specify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 applies only to a specified table. The TO clause specifies the user or role to which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rights are granted. A PUBLIC value indicates that any user has the specified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rights. The optional IDENTIFIED BY clause specifies a password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must be used to revoke the access rights of this GRANT command. The GRANT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OPTION indicates that the grantee can grant this access right to other users, with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without the grant option.</a:t>
            </a:r>
            <a:endParaRPr lang="en-US" dirty="0">
              <a:latin typeface="Arial" pitchFamily="-109" charset="0"/>
              <a:ea typeface="ＭＳ Ｐゴシック" pitchFamily="-109" charset="-128"/>
              <a:cs typeface="ＭＳ Ｐゴシック" pitchFamily="-109" charset="-128"/>
            </a:endParaRP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As a simple example, consider the following statement.</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GRANT SELECT ON ANY TABLE TO </a:t>
            </a:r>
            <a:r>
              <a:rPr lang="en-US" dirty="0" err="1">
                <a:latin typeface="Arial" pitchFamily="-109" charset="0"/>
                <a:ea typeface="ＭＳ Ｐゴシック" pitchFamily="-109" charset="-128"/>
                <a:cs typeface="ＭＳ Ｐゴシック" pitchFamily="-109" charset="-128"/>
              </a:rPr>
              <a:t>ricflair</a:t>
            </a:r>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This statement enables user </a:t>
            </a:r>
            <a:r>
              <a:rPr lang="en-US" dirty="0" err="1">
                <a:latin typeface="Arial" pitchFamily="-109" charset="0"/>
                <a:ea typeface="ＭＳ Ｐゴシック" pitchFamily="-109" charset="-128"/>
                <a:cs typeface="ＭＳ Ｐゴシック" pitchFamily="-109" charset="-128"/>
              </a:rPr>
              <a:t>ricflair</a:t>
            </a:r>
            <a:r>
              <a:rPr lang="en-US" dirty="0">
                <a:latin typeface="Arial" pitchFamily="-109" charset="0"/>
                <a:ea typeface="ＭＳ Ｐゴシック" pitchFamily="-109" charset="-128"/>
                <a:cs typeface="ＭＳ Ｐゴシック" pitchFamily="-109" charset="-128"/>
              </a:rPr>
              <a:t> to query any table in the database.</a:t>
            </a:r>
          </a:p>
          <a:p>
            <a:r>
              <a:rPr lang="en-US" dirty="0">
                <a:latin typeface="Arial" pitchFamily="-109" charset="0"/>
                <a:ea typeface="ＭＳ Ｐゴシック" pitchFamily="-109" charset="-128"/>
                <a:cs typeface="ＭＳ Ｐゴシック" pitchFamily="-109" charset="-128"/>
              </a:rPr>
              <a:t>Different implementations of SQL provide different ranges of access rights.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The following is a typical list:</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Select: Grantee may read entire database; individual tables; or specific</a:t>
            </a:r>
          </a:p>
          <a:p>
            <a:r>
              <a:rPr lang="en-US" dirty="0">
                <a:latin typeface="Arial" pitchFamily="-109" charset="0"/>
                <a:ea typeface="ＭＳ Ｐゴシック" pitchFamily="-109" charset="-128"/>
                <a:cs typeface="ＭＳ Ｐゴシック" pitchFamily="-109" charset="-128"/>
              </a:rPr>
              <a:t>columns in a table.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Insert: Grantee may insert rows in a table; or insert rows with values for specific</a:t>
            </a:r>
          </a:p>
          <a:p>
            <a:r>
              <a:rPr lang="en-US" dirty="0">
                <a:latin typeface="Arial" pitchFamily="-109" charset="0"/>
                <a:ea typeface="ＭＳ Ｐゴシック" pitchFamily="-109" charset="-128"/>
                <a:cs typeface="ＭＳ Ｐゴシック" pitchFamily="-109" charset="-128"/>
              </a:rPr>
              <a:t>columns in a table.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Update: Semantics is similar to INSERT.</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Delete: Grantee may delete rows from a table.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References: Grantee is allowed to define foreign keys in another table that</a:t>
            </a:r>
          </a:p>
          <a:p>
            <a:r>
              <a:rPr lang="en-US" dirty="0">
                <a:latin typeface="Arial" pitchFamily="-109" charset="0"/>
                <a:ea typeface="ＭＳ Ｐゴシック" pitchFamily="-109" charset="-128"/>
                <a:cs typeface="ＭＳ Ｐゴシック" pitchFamily="-109" charset="-128"/>
              </a:rPr>
              <a:t>refer to the specified columns.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The REVOKE command has the following syntax:</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REVOKE { privileges | role }</a:t>
            </a:r>
          </a:p>
          <a:p>
            <a:r>
              <a:rPr lang="en-US" dirty="0">
                <a:latin typeface="Arial" pitchFamily="-109" charset="0"/>
                <a:ea typeface="ＭＳ Ｐゴシック" pitchFamily="-109" charset="-128"/>
                <a:cs typeface="ＭＳ Ｐゴシック" pitchFamily="-109" charset="-128"/>
              </a:rPr>
              <a:t>[ON table]</a:t>
            </a:r>
          </a:p>
          <a:p>
            <a:r>
              <a:rPr lang="en-US" dirty="0">
                <a:latin typeface="Arial" pitchFamily="-109" charset="0"/>
                <a:ea typeface="ＭＳ Ｐゴシック" pitchFamily="-109" charset="-128"/>
                <a:cs typeface="ＭＳ Ｐゴシック" pitchFamily="-109" charset="-128"/>
              </a:rPr>
              <a:t>FROM { user | role | PUBLIC }</a:t>
            </a:r>
          </a:p>
          <a:p>
            <a:r>
              <a:rPr lang="en-US" dirty="0">
                <a:latin typeface="Arial" pitchFamily="-109" charset="0"/>
                <a:ea typeface="ＭＳ Ｐゴシック" pitchFamily="-109" charset="-128"/>
                <a:cs typeface="ＭＳ Ｐゴシック" pitchFamily="-109" charset="-128"/>
              </a:rPr>
              <a:t>Thus, the following statement revokes the access rights of the preceding example:</a:t>
            </a:r>
          </a:p>
          <a:p>
            <a:r>
              <a:rPr lang="en-US" dirty="0">
                <a:latin typeface="Arial" pitchFamily="-109" charset="0"/>
                <a:ea typeface="ＭＳ Ｐゴシック" pitchFamily="-109" charset="-128"/>
                <a:cs typeface="ＭＳ Ｐゴシック" pitchFamily="-109" charset="-128"/>
              </a:rPr>
              <a:t>REVOKE SELECT ON ANY TABLE FROM </a:t>
            </a:r>
            <a:r>
              <a:rPr lang="en-US" dirty="0" err="1">
                <a:latin typeface="Arial" pitchFamily="-109" charset="0"/>
                <a:ea typeface="ＭＳ Ｐゴシック" pitchFamily="-109" charset="-128"/>
                <a:cs typeface="ＭＳ Ｐゴシック" pitchFamily="-109" charset="-128"/>
              </a:rPr>
              <a:t>ricflair</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510662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B65EA6F3-B750-4B4B-BEC3-76BE26787FE0}" type="slidenum">
              <a:rPr lang="en-AU">
                <a:latin typeface="Arial" pitchFamily="-109" charset="0"/>
              </a:rPr>
              <a:pPr/>
              <a:t>14</a:t>
            </a:fld>
            <a:endParaRPr lang="en-AU">
              <a:latin typeface="Arial" pitchFamily="-109"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The grant option enables an access right to cascade through a number of </a:t>
            </a:r>
            <a:r>
              <a:rPr lang="en-US" dirty="0" err="1">
                <a:latin typeface="Arial" pitchFamily="-109" charset="0"/>
                <a:ea typeface="ＭＳ Ｐゴシック" pitchFamily="-109" charset="-128"/>
                <a:cs typeface="ＭＳ Ｐゴシック" pitchFamily="-109" charset="-128"/>
              </a:rPr>
              <a:t>users.We</a:t>
            </a:r>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consider a specific access right and illustrate the cascade phenomenon in Figure 5.4 .</a:t>
            </a:r>
          </a:p>
          <a:p>
            <a:r>
              <a:rPr lang="en-US" dirty="0">
                <a:latin typeface="Arial" pitchFamily="-109" charset="0"/>
                <a:ea typeface="ＭＳ Ｐゴシック" pitchFamily="-109" charset="-128"/>
                <a:cs typeface="ＭＳ Ｐゴシック" pitchFamily="-109" charset="-128"/>
              </a:rPr>
              <a:t>The figure indicates that Ann grants the access right to Bob at time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10 and to</a:t>
            </a:r>
          </a:p>
          <a:p>
            <a:r>
              <a:rPr lang="en-US" dirty="0">
                <a:latin typeface="Arial" pitchFamily="-109" charset="0"/>
                <a:ea typeface="ＭＳ Ｐゴシック" pitchFamily="-109" charset="-128"/>
                <a:cs typeface="ＭＳ Ｐゴシック" pitchFamily="-109" charset="-128"/>
              </a:rPr>
              <a:t>Chris at time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20. Assume that the grant option is always used. Thus, Bob is able</a:t>
            </a:r>
          </a:p>
          <a:p>
            <a:r>
              <a:rPr lang="en-US" dirty="0">
                <a:latin typeface="Arial" pitchFamily="-109" charset="0"/>
                <a:ea typeface="ＭＳ Ｐゴシック" pitchFamily="-109" charset="-128"/>
                <a:cs typeface="ＭＳ Ｐゴシック" pitchFamily="-109" charset="-128"/>
              </a:rPr>
              <a:t>to grant the access right to David at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30. Chris redundantly grants the access right</a:t>
            </a:r>
          </a:p>
          <a:p>
            <a:r>
              <a:rPr lang="en-US" dirty="0">
                <a:latin typeface="Arial" pitchFamily="-109" charset="0"/>
                <a:ea typeface="ＭＳ Ｐゴシック" pitchFamily="-109" charset="-128"/>
                <a:cs typeface="ＭＳ Ｐゴシック" pitchFamily="-109" charset="-128"/>
              </a:rPr>
              <a:t>to David at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50. Meanwhile, David grants the right to Ellen, who in turn grants it</a:t>
            </a:r>
          </a:p>
          <a:p>
            <a:r>
              <a:rPr lang="en-US" dirty="0">
                <a:latin typeface="Arial" pitchFamily="-109" charset="0"/>
                <a:ea typeface="ＭＳ Ｐゴシック" pitchFamily="-109" charset="-128"/>
                <a:cs typeface="ＭＳ Ｐゴシック" pitchFamily="-109" charset="-128"/>
              </a:rPr>
              <a:t>to Jim; and subsequently David grants the right to Frank.</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Just as the granting of privileges cascades from one user to another using</a:t>
            </a:r>
          </a:p>
          <a:p>
            <a:r>
              <a:rPr lang="en-US" dirty="0">
                <a:latin typeface="Arial" pitchFamily="-109" charset="0"/>
                <a:ea typeface="ＭＳ Ｐゴシック" pitchFamily="-109" charset="-128"/>
                <a:cs typeface="ＭＳ Ｐゴシック" pitchFamily="-109" charset="-128"/>
              </a:rPr>
              <a:t>the grant option, the revocation of privileges also cascaded. Thus, if Ann</a:t>
            </a:r>
          </a:p>
          <a:p>
            <a:r>
              <a:rPr lang="en-US" dirty="0">
                <a:latin typeface="Arial" pitchFamily="-109" charset="0"/>
                <a:ea typeface="ＭＳ Ｐゴシック" pitchFamily="-109" charset="-128"/>
                <a:cs typeface="ＭＳ Ｐゴシック" pitchFamily="-109" charset="-128"/>
              </a:rPr>
              <a:t>revokes the access right to Bob and Chris, then the access right is also revoked</a:t>
            </a:r>
          </a:p>
          <a:p>
            <a:r>
              <a:rPr lang="en-US" dirty="0">
                <a:latin typeface="Arial" pitchFamily="-109" charset="0"/>
                <a:ea typeface="ＭＳ Ｐゴシック" pitchFamily="-109" charset="-128"/>
                <a:cs typeface="ＭＳ Ｐゴシック" pitchFamily="-109" charset="-128"/>
              </a:rPr>
              <a:t>to David, Ellen, Jim, and Frank. A complication arises when a user receives the</a:t>
            </a:r>
          </a:p>
          <a:p>
            <a:r>
              <a:rPr lang="en-US" dirty="0">
                <a:latin typeface="Arial" pitchFamily="-109" charset="0"/>
                <a:ea typeface="ＭＳ Ｐゴシック" pitchFamily="-109" charset="-128"/>
                <a:cs typeface="ＭＳ Ｐゴシック" pitchFamily="-109" charset="-128"/>
              </a:rPr>
              <a:t>same access right multiple times, as happens in the case of David. Suppose that</a:t>
            </a:r>
          </a:p>
          <a:p>
            <a:r>
              <a:rPr lang="en-US" dirty="0">
                <a:latin typeface="Arial" pitchFamily="-109" charset="0"/>
                <a:ea typeface="ＭＳ Ｐゴシック" pitchFamily="-109" charset="-128"/>
                <a:cs typeface="ＭＳ Ｐゴシック" pitchFamily="-109" charset="-128"/>
              </a:rPr>
              <a:t>Bob revokes the privilege from David. David still has the access right because</a:t>
            </a:r>
          </a:p>
          <a:p>
            <a:r>
              <a:rPr lang="en-US" dirty="0">
                <a:latin typeface="Arial" pitchFamily="-109" charset="0"/>
                <a:ea typeface="ＭＳ Ｐゴシック" pitchFamily="-109" charset="-128"/>
                <a:cs typeface="ＭＳ Ｐゴシック" pitchFamily="-109" charset="-128"/>
              </a:rPr>
              <a:t>it was granted by Chris at </a:t>
            </a:r>
            <a:r>
              <a:rPr lang="en-US" i="1" dirty="0">
                <a:latin typeface="Arial" pitchFamily="-109" charset="0"/>
                <a:ea typeface="ＭＳ Ｐゴシック" pitchFamily="-109" charset="-128"/>
                <a:cs typeface="ＭＳ Ｐゴシック" pitchFamily="-109" charset="-128"/>
              </a:rPr>
              <a:t>t   = 50. However, David granted the access right to</a:t>
            </a:r>
          </a:p>
          <a:p>
            <a:r>
              <a:rPr lang="en-US" dirty="0">
                <a:latin typeface="Arial" pitchFamily="-109" charset="0"/>
                <a:ea typeface="ＭＳ Ｐゴシック" pitchFamily="-109" charset="-128"/>
                <a:cs typeface="ＭＳ Ｐゴシック" pitchFamily="-109" charset="-128"/>
              </a:rPr>
              <a:t>Ellen after receiving the right, with grant option, from Bob but prior to receiving</a:t>
            </a:r>
          </a:p>
          <a:p>
            <a:r>
              <a:rPr lang="en-US" dirty="0">
                <a:latin typeface="Arial" pitchFamily="-109" charset="0"/>
                <a:ea typeface="ＭＳ Ｐゴシック" pitchFamily="-109" charset="-128"/>
                <a:cs typeface="ＭＳ Ｐゴシック" pitchFamily="-109" charset="-128"/>
              </a:rPr>
              <a:t>it from Chris. Most implementations dictate that in this circumstance, the access</a:t>
            </a:r>
          </a:p>
          <a:p>
            <a:r>
              <a:rPr lang="en-US" dirty="0">
                <a:latin typeface="Arial" pitchFamily="-109" charset="0"/>
                <a:ea typeface="ＭＳ Ｐゴシック" pitchFamily="-109" charset="-128"/>
                <a:cs typeface="ＭＳ Ｐゴシック" pitchFamily="-109" charset="-128"/>
              </a:rPr>
              <a:t>right to Ellen and therefore Jim is revoked when Bob revokes the access right</a:t>
            </a:r>
          </a:p>
          <a:p>
            <a:r>
              <a:rPr lang="en-US" dirty="0">
                <a:latin typeface="Arial" pitchFamily="-109" charset="0"/>
                <a:ea typeface="ＭＳ Ｐゴシック" pitchFamily="-109" charset="-128"/>
                <a:cs typeface="ＭＳ Ｐゴシック" pitchFamily="-109" charset="-128"/>
              </a:rPr>
              <a:t>to David. This is because at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40, when David granted the access right to</a:t>
            </a:r>
          </a:p>
          <a:p>
            <a:r>
              <a:rPr lang="en-US" dirty="0">
                <a:latin typeface="Arial" pitchFamily="-109" charset="0"/>
                <a:ea typeface="ＭＳ Ｐゴシック" pitchFamily="-109" charset="-128"/>
                <a:cs typeface="ＭＳ Ｐゴシック" pitchFamily="-109" charset="-128"/>
              </a:rPr>
              <a:t>Ellen, David only had the grant option to do this from Bob. When Bob revokes</a:t>
            </a:r>
          </a:p>
          <a:p>
            <a:r>
              <a:rPr lang="en-US" dirty="0">
                <a:latin typeface="Arial" pitchFamily="-109" charset="0"/>
                <a:ea typeface="ＭＳ Ｐゴシック" pitchFamily="-109" charset="-128"/>
                <a:cs typeface="ＭＳ Ｐゴシック" pitchFamily="-109" charset="-128"/>
              </a:rPr>
              <a:t>the right, this causes all subsequent cascaded grants that are traceable solely</a:t>
            </a:r>
          </a:p>
          <a:p>
            <a:r>
              <a:rPr lang="en-US" dirty="0">
                <a:latin typeface="Arial" pitchFamily="-109" charset="0"/>
                <a:ea typeface="ＭＳ Ｐゴシック" pitchFamily="-109" charset="-128"/>
                <a:cs typeface="ＭＳ Ｐゴシック" pitchFamily="-109" charset="-128"/>
              </a:rPr>
              <a:t>to Bob via David to be revoked. Because David granted the access right</a:t>
            </a:r>
          </a:p>
          <a:p>
            <a:r>
              <a:rPr lang="en-US" dirty="0">
                <a:latin typeface="Arial" pitchFamily="-109" charset="0"/>
                <a:ea typeface="ＭＳ Ｐゴシック" pitchFamily="-109" charset="-128"/>
                <a:cs typeface="ＭＳ Ｐゴシック" pitchFamily="-109" charset="-128"/>
              </a:rPr>
              <a:t>to Frank after David was granted the access right with grant option from Chris,</a:t>
            </a:r>
          </a:p>
          <a:p>
            <a:r>
              <a:rPr lang="en-US" dirty="0">
                <a:latin typeface="Arial" pitchFamily="-109" charset="0"/>
                <a:ea typeface="ＭＳ Ｐゴシック" pitchFamily="-109" charset="-128"/>
                <a:cs typeface="ＭＳ Ｐゴシック" pitchFamily="-109" charset="-128"/>
              </a:rPr>
              <a:t>the access right to Frank remains. These effects are shown in the lower portion of</a:t>
            </a:r>
          </a:p>
          <a:p>
            <a:r>
              <a:rPr lang="en-US" dirty="0">
                <a:latin typeface="Arial" pitchFamily="-109" charset="0"/>
                <a:ea typeface="ＭＳ Ｐゴシック" pitchFamily="-109" charset="-128"/>
                <a:cs typeface="ＭＳ Ｐゴシック" pitchFamily="-109" charset="-128"/>
              </a:rPr>
              <a:t>Figure 5.6 .</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To generalize, the convention followed by most implementations is as follows.</a:t>
            </a:r>
          </a:p>
          <a:p>
            <a:r>
              <a:rPr lang="en-US" dirty="0">
                <a:latin typeface="Arial" pitchFamily="-109" charset="0"/>
                <a:ea typeface="ＭＳ Ｐゴシック" pitchFamily="-109" charset="-128"/>
                <a:cs typeface="ＭＳ Ｐゴシック" pitchFamily="-109" charset="-128"/>
              </a:rPr>
              <a:t>When user A revokes an access right, any cascaded access right is also revoked,</a:t>
            </a:r>
          </a:p>
          <a:p>
            <a:r>
              <a:rPr lang="en-US" dirty="0">
                <a:latin typeface="Arial" pitchFamily="-109" charset="0"/>
                <a:ea typeface="ＭＳ Ｐゴシック" pitchFamily="-109" charset="-128"/>
                <a:cs typeface="ＭＳ Ｐゴシック" pitchFamily="-109" charset="-128"/>
              </a:rPr>
              <a:t>unless that access right would exist even if the original grant from A had never</a:t>
            </a:r>
          </a:p>
          <a:p>
            <a:r>
              <a:rPr lang="en-US" dirty="0">
                <a:latin typeface="Arial" pitchFamily="-109" charset="0"/>
                <a:ea typeface="ＭＳ Ｐゴシック" pitchFamily="-109" charset="-128"/>
                <a:cs typeface="ＭＳ Ｐゴシック" pitchFamily="-109" charset="-128"/>
              </a:rPr>
              <a:t>occurred. This convention was first proposed in [GRIF76].</a:t>
            </a:r>
          </a:p>
          <a:p>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460204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BA7207-1D25-9B41-87F2-0214F803B675}" type="slidenum">
              <a:rPr lang="en-AU">
                <a:latin typeface="Arial" pitchFamily="-109" charset="0"/>
              </a:rPr>
              <a:pPr/>
              <a:t>16</a:t>
            </a:fld>
            <a:endParaRPr lang="en-AU">
              <a:latin typeface="Arial" pitchFamily="-109"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b="0" dirty="0">
                <a:latin typeface="Arial" pitchFamily="-109" charset="0"/>
                <a:ea typeface="ＭＳ Ｐゴシック" pitchFamily="-109" charset="-128"/>
                <a:cs typeface="ＭＳ Ｐゴシック" pitchFamily="-109" charset="-128"/>
              </a:rPr>
              <a:t>A role-based access control (RBAC) scheme is a natural fit for database access</a:t>
            </a:r>
          </a:p>
          <a:p>
            <a:r>
              <a:rPr lang="en-US" b="0" dirty="0">
                <a:latin typeface="Arial" pitchFamily="-109" charset="0"/>
                <a:ea typeface="ＭＳ Ｐゴシック" pitchFamily="-109" charset="-128"/>
                <a:cs typeface="ＭＳ Ｐゴシック" pitchFamily="-109" charset="-128"/>
              </a:rPr>
              <a:t>control. Unlike a file system associated with a single or a few applications, a</a:t>
            </a:r>
          </a:p>
          <a:p>
            <a:r>
              <a:rPr lang="en-US" b="0" dirty="0">
                <a:latin typeface="Arial" pitchFamily="-109" charset="0"/>
                <a:ea typeface="ＭＳ Ｐゴシック" pitchFamily="-109" charset="-128"/>
                <a:cs typeface="ＭＳ Ｐゴシック" pitchFamily="-109" charset="-128"/>
              </a:rPr>
              <a:t>database system often supports dozens of applications. In such an environment,</a:t>
            </a:r>
          </a:p>
          <a:p>
            <a:r>
              <a:rPr lang="en-US" b="0" dirty="0">
                <a:latin typeface="Arial" pitchFamily="-109" charset="0"/>
                <a:ea typeface="ＭＳ Ｐゴシック" pitchFamily="-109" charset="-128"/>
                <a:cs typeface="ＭＳ Ｐゴシック" pitchFamily="-109" charset="-128"/>
              </a:rPr>
              <a:t>an individual user may use a variety of applications to perform a variety of tasks,</a:t>
            </a:r>
          </a:p>
          <a:p>
            <a:r>
              <a:rPr lang="en-US" b="0" dirty="0">
                <a:latin typeface="Arial" pitchFamily="-109" charset="0"/>
                <a:ea typeface="ＭＳ Ｐゴシック" pitchFamily="-109" charset="-128"/>
                <a:cs typeface="ＭＳ Ｐゴシック" pitchFamily="-109" charset="-128"/>
              </a:rPr>
              <a:t>each of which requires its own set of privileges. It would be poor administrative</a:t>
            </a:r>
          </a:p>
          <a:p>
            <a:r>
              <a:rPr lang="en-US" b="0" dirty="0">
                <a:latin typeface="Arial" pitchFamily="-109" charset="0"/>
                <a:ea typeface="ＭＳ Ｐゴシック" pitchFamily="-109" charset="-128"/>
                <a:cs typeface="ＭＳ Ｐゴシック" pitchFamily="-109" charset="-128"/>
              </a:rPr>
              <a:t>practice to simply grant users all of the access rights they require for all the tasks</a:t>
            </a:r>
          </a:p>
          <a:p>
            <a:r>
              <a:rPr lang="en-US" b="0" dirty="0">
                <a:latin typeface="Arial" pitchFamily="-109" charset="0"/>
                <a:ea typeface="ＭＳ Ｐゴシック" pitchFamily="-109" charset="-128"/>
                <a:cs typeface="ＭＳ Ｐゴシック" pitchFamily="-109" charset="-128"/>
              </a:rPr>
              <a:t>they perform. RBAC provides a means of easing the administrative burden and</a:t>
            </a:r>
          </a:p>
          <a:p>
            <a:r>
              <a:rPr lang="en-US" b="0" dirty="0">
                <a:latin typeface="Arial" pitchFamily="-109" charset="0"/>
                <a:ea typeface="ＭＳ Ｐゴシック" pitchFamily="-109" charset="-128"/>
                <a:cs typeface="ＭＳ Ｐゴシック" pitchFamily="-109" charset="-128"/>
              </a:rPr>
              <a:t>improving security.</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In a discretionary access control environment, we can classify database users</a:t>
            </a:r>
          </a:p>
          <a:p>
            <a:r>
              <a:rPr lang="en-US" b="0" dirty="0">
                <a:latin typeface="Arial" pitchFamily="-109" charset="0"/>
                <a:ea typeface="ＭＳ Ｐゴシック" pitchFamily="-109" charset="-128"/>
                <a:cs typeface="ＭＳ Ｐゴシック" pitchFamily="-109" charset="-128"/>
              </a:rPr>
              <a:t>in three broad categories: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Application owner: An end user who owns database objects (tables, columns,</a:t>
            </a:r>
          </a:p>
          <a:p>
            <a:r>
              <a:rPr lang="en-US" b="0" dirty="0">
                <a:latin typeface="Arial" pitchFamily="-109" charset="0"/>
                <a:ea typeface="ＭＳ Ｐゴシック" pitchFamily="-109" charset="-128"/>
                <a:cs typeface="ＭＳ Ｐゴシック" pitchFamily="-109" charset="-128"/>
              </a:rPr>
              <a:t>rows) as part of an application. That is, the database objects are generated by</a:t>
            </a:r>
          </a:p>
          <a:p>
            <a:r>
              <a:rPr lang="en-US" b="0" dirty="0">
                <a:latin typeface="Arial" pitchFamily="-109" charset="0"/>
                <a:ea typeface="ＭＳ Ｐゴシック" pitchFamily="-109" charset="-128"/>
                <a:cs typeface="ＭＳ Ｐゴシック" pitchFamily="-109" charset="-128"/>
              </a:rPr>
              <a:t>the application or are prepared for use by the application.</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End user other than application owner: An end user who operates on database</a:t>
            </a:r>
          </a:p>
          <a:p>
            <a:r>
              <a:rPr lang="en-US" b="0" dirty="0">
                <a:latin typeface="Arial" pitchFamily="-109" charset="0"/>
                <a:ea typeface="ＭＳ Ｐゴシック" pitchFamily="-109" charset="-128"/>
                <a:cs typeface="ＭＳ Ｐゴシック" pitchFamily="-109" charset="-128"/>
              </a:rPr>
              <a:t>objects via a particular application but does not own any of the database objects.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Administrator: User who has administrative responsibility for part or all of the</a:t>
            </a:r>
          </a:p>
          <a:p>
            <a:r>
              <a:rPr lang="en-US" b="0" dirty="0">
                <a:latin typeface="Arial" pitchFamily="-109" charset="0"/>
                <a:ea typeface="ＭＳ Ｐゴシック" pitchFamily="-109" charset="-128"/>
                <a:cs typeface="ＭＳ Ｐゴシック" pitchFamily="-109" charset="-128"/>
              </a:rPr>
              <a:t>database.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We can make some general statements about RBAC concerning these</a:t>
            </a:r>
          </a:p>
          <a:p>
            <a:r>
              <a:rPr lang="en-US" b="0" dirty="0">
                <a:latin typeface="Arial" pitchFamily="-109" charset="0"/>
                <a:ea typeface="ＭＳ Ｐゴシック" pitchFamily="-109" charset="-128"/>
                <a:cs typeface="ＭＳ Ｐゴシック" pitchFamily="-109" charset="-128"/>
              </a:rPr>
              <a:t>three types of users. An application has associated with it a number of tasks,</a:t>
            </a:r>
          </a:p>
          <a:p>
            <a:r>
              <a:rPr lang="en-US" b="0" dirty="0">
                <a:latin typeface="Arial" pitchFamily="-109" charset="0"/>
                <a:ea typeface="ＭＳ Ｐゴシック" pitchFamily="-109" charset="-128"/>
                <a:cs typeface="ＭＳ Ｐゴシック" pitchFamily="-109" charset="-128"/>
              </a:rPr>
              <a:t>with each task requiring specific access rights to portions of the database.</a:t>
            </a:r>
          </a:p>
          <a:p>
            <a:r>
              <a:rPr lang="en-US" b="0" dirty="0">
                <a:latin typeface="Arial" pitchFamily="-109" charset="0"/>
                <a:ea typeface="ＭＳ Ｐゴシック" pitchFamily="-109" charset="-128"/>
                <a:cs typeface="ＭＳ Ｐゴシック" pitchFamily="-109" charset="-128"/>
              </a:rPr>
              <a:t>For each task, one or more roles can be defined that specify the needed access</a:t>
            </a:r>
          </a:p>
          <a:p>
            <a:r>
              <a:rPr lang="en-US" b="0" dirty="0">
                <a:latin typeface="Arial" pitchFamily="-109" charset="0"/>
                <a:ea typeface="ＭＳ Ｐゴシック" pitchFamily="-109" charset="-128"/>
                <a:cs typeface="ＭＳ Ｐゴシック" pitchFamily="-109" charset="-128"/>
              </a:rPr>
              <a:t>rights. The application owner may assign roles to end users. Administrators are</a:t>
            </a:r>
          </a:p>
          <a:p>
            <a:r>
              <a:rPr lang="en-US" b="0" dirty="0">
                <a:latin typeface="Arial" pitchFamily="-109" charset="0"/>
                <a:ea typeface="ＭＳ Ｐゴシック" pitchFamily="-109" charset="-128"/>
                <a:cs typeface="ＭＳ Ｐゴシック" pitchFamily="-109" charset="-128"/>
              </a:rPr>
              <a:t>responsible for more sensitive or general roles, including those having to do</a:t>
            </a:r>
          </a:p>
          <a:p>
            <a:r>
              <a:rPr lang="en-US" b="0" dirty="0">
                <a:latin typeface="Arial" pitchFamily="-109" charset="0"/>
                <a:ea typeface="ＭＳ Ｐゴシック" pitchFamily="-109" charset="-128"/>
                <a:cs typeface="ＭＳ Ｐゴシック" pitchFamily="-109" charset="-128"/>
              </a:rPr>
              <a:t>with managing physical and logical database components, such as data files,</a:t>
            </a:r>
          </a:p>
          <a:p>
            <a:r>
              <a:rPr lang="en-US" b="0" dirty="0">
                <a:latin typeface="Arial" pitchFamily="-109" charset="0"/>
                <a:ea typeface="ＭＳ Ｐゴシック" pitchFamily="-109" charset="-128"/>
                <a:cs typeface="ＭＳ Ｐゴシック" pitchFamily="-109" charset="-128"/>
              </a:rPr>
              <a:t>users, and security mechanisms. The system needs to be set up to give certain</a:t>
            </a:r>
          </a:p>
          <a:p>
            <a:r>
              <a:rPr lang="en-US" b="0" dirty="0">
                <a:latin typeface="Arial" pitchFamily="-109" charset="0"/>
                <a:ea typeface="ＭＳ Ｐゴシック" pitchFamily="-109" charset="-128"/>
                <a:cs typeface="ＭＳ Ｐゴシック" pitchFamily="-109" charset="-128"/>
              </a:rPr>
              <a:t>administrators certain privileges. Administrators in turn can assign users to</a:t>
            </a:r>
          </a:p>
          <a:p>
            <a:r>
              <a:rPr lang="en-US" b="0" dirty="0">
                <a:latin typeface="Arial" pitchFamily="-109" charset="0"/>
                <a:ea typeface="ＭＳ Ｐゴシック" pitchFamily="-109" charset="-128"/>
                <a:cs typeface="ＭＳ Ｐゴシック" pitchFamily="-109" charset="-128"/>
              </a:rPr>
              <a:t>administrative-related roles.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A database RBAC facility needs to provide the following capabilities: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Create and delete roles.</a:t>
            </a:r>
          </a:p>
          <a:p>
            <a:r>
              <a:rPr lang="en-US" b="0" dirty="0">
                <a:latin typeface="Arial" pitchFamily="-109" charset="0"/>
                <a:ea typeface="ＭＳ Ｐゴシック" pitchFamily="-109" charset="-128"/>
                <a:cs typeface="ＭＳ Ｐゴシック" pitchFamily="-109" charset="-128"/>
              </a:rPr>
              <a:t>• Define permissions for a role.</a:t>
            </a:r>
          </a:p>
          <a:p>
            <a:r>
              <a:rPr lang="en-US" b="0" dirty="0">
                <a:latin typeface="Arial" pitchFamily="-109" charset="0"/>
                <a:ea typeface="ＭＳ Ｐゴシック" pitchFamily="-109" charset="-128"/>
                <a:cs typeface="ＭＳ Ｐゴシック" pitchFamily="-109" charset="-128"/>
              </a:rPr>
              <a:t>• Assign and cancel assignment of users to roles.</a:t>
            </a:r>
          </a:p>
          <a:p>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931200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205C64A-2167-0E48-9646-7AAF3D7FCD35}" type="slidenum">
              <a:rPr lang="en-AU">
                <a:latin typeface="Arial" pitchFamily="-109" charset="0"/>
              </a:rPr>
              <a:pPr/>
              <a:t>17</a:t>
            </a:fld>
            <a:endParaRPr lang="en-AU">
              <a:latin typeface="Arial" pitchFamily="-109"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Inference, as it relates to database security, is the process of performing authorized</a:t>
            </a:r>
          </a:p>
          <a:p>
            <a:r>
              <a:rPr lang="en-US" dirty="0">
                <a:latin typeface="Arial" pitchFamily="-109" charset="0"/>
                <a:ea typeface="ＭＳ Ｐゴシック" pitchFamily="-109" charset="-128"/>
                <a:cs typeface="ＭＳ Ｐゴシック" pitchFamily="-109" charset="-128"/>
              </a:rPr>
              <a:t>queries and deducing unauthorized information from the legitimate responses</a:t>
            </a:r>
          </a:p>
          <a:p>
            <a:r>
              <a:rPr lang="en-US" dirty="0">
                <a:latin typeface="Arial" pitchFamily="-109" charset="0"/>
                <a:ea typeface="ＭＳ Ｐゴシック" pitchFamily="-109" charset="-128"/>
                <a:cs typeface="ＭＳ Ｐゴシック" pitchFamily="-109" charset="-128"/>
              </a:rPr>
              <a:t>received. The inference problem arises when the combination of a number of</a:t>
            </a:r>
          </a:p>
          <a:p>
            <a:r>
              <a:rPr lang="en-US" dirty="0">
                <a:latin typeface="Arial" pitchFamily="-109" charset="0"/>
                <a:ea typeface="ＭＳ Ｐゴシック" pitchFamily="-109" charset="-128"/>
                <a:cs typeface="ＭＳ Ｐゴシック" pitchFamily="-109" charset="-128"/>
              </a:rPr>
              <a:t>data items is more sensitive than the individual items, or when a combination of</a:t>
            </a:r>
          </a:p>
          <a:p>
            <a:r>
              <a:rPr lang="en-US" dirty="0">
                <a:latin typeface="Arial" pitchFamily="-109" charset="0"/>
                <a:ea typeface="ＭＳ Ｐゴシック" pitchFamily="-109" charset="-128"/>
                <a:cs typeface="ＭＳ Ｐゴシック" pitchFamily="-109" charset="-128"/>
              </a:rPr>
              <a:t>data items can be used to infer data of a higher sensitivity. Figure 5.7 illustrates</a:t>
            </a:r>
          </a:p>
          <a:p>
            <a:r>
              <a:rPr lang="en-US" dirty="0">
                <a:latin typeface="Arial" pitchFamily="-109" charset="0"/>
                <a:ea typeface="ＭＳ Ｐゴシック" pitchFamily="-109" charset="-128"/>
                <a:cs typeface="ＭＳ Ｐゴシック" pitchFamily="-109" charset="-128"/>
              </a:rPr>
              <a:t>the process. The attacker may make use of </a:t>
            </a:r>
            <a:r>
              <a:rPr lang="en-US" dirty="0" err="1">
                <a:latin typeface="Arial" pitchFamily="-109" charset="0"/>
                <a:ea typeface="ＭＳ Ｐゴシック" pitchFamily="-109" charset="-128"/>
                <a:cs typeface="ＭＳ Ｐゴシック" pitchFamily="-109" charset="-128"/>
              </a:rPr>
              <a:t>nonsensitive</a:t>
            </a:r>
            <a:r>
              <a:rPr lang="en-US" dirty="0">
                <a:latin typeface="Arial" pitchFamily="-109" charset="0"/>
                <a:ea typeface="ＭＳ Ｐゴシック" pitchFamily="-109" charset="-128"/>
                <a:cs typeface="ＭＳ Ｐゴシック" pitchFamily="-109" charset="-128"/>
              </a:rPr>
              <a:t> data as well as metadata.</a:t>
            </a:r>
          </a:p>
          <a:p>
            <a:r>
              <a:rPr lang="en-US" dirty="0">
                <a:latin typeface="Arial" pitchFamily="-109" charset="0"/>
                <a:ea typeface="ＭＳ Ｐゴシック" pitchFamily="-109" charset="-128"/>
                <a:cs typeface="ＭＳ Ｐゴシック" pitchFamily="-109" charset="-128"/>
              </a:rPr>
              <a:t>Metadata refers to knowledge about correlations or dependencies among data</a:t>
            </a:r>
          </a:p>
          <a:p>
            <a:r>
              <a:rPr lang="en-US" dirty="0">
                <a:latin typeface="Arial" pitchFamily="-109" charset="0"/>
                <a:ea typeface="ＭＳ Ｐゴシック" pitchFamily="-109" charset="-128"/>
                <a:cs typeface="ＭＳ Ｐゴシック" pitchFamily="-109" charset="-128"/>
              </a:rPr>
              <a:t>items that can be used to deduce information not otherwise available to a</a:t>
            </a:r>
          </a:p>
          <a:p>
            <a:r>
              <a:rPr lang="en-US" dirty="0">
                <a:latin typeface="Arial" pitchFamily="-109" charset="0"/>
                <a:ea typeface="ＭＳ Ｐゴシック" pitchFamily="-109" charset="-128"/>
                <a:cs typeface="ＭＳ Ｐゴシック" pitchFamily="-109" charset="-128"/>
              </a:rPr>
              <a:t>particular user. The information transfer path by which unauthorized data is</a:t>
            </a:r>
          </a:p>
          <a:p>
            <a:r>
              <a:rPr lang="en-US" dirty="0">
                <a:latin typeface="Arial" pitchFamily="-109" charset="0"/>
                <a:ea typeface="ＭＳ Ｐゴシック" pitchFamily="-109" charset="-128"/>
                <a:cs typeface="ＭＳ Ｐゴシック" pitchFamily="-109" charset="-128"/>
              </a:rPr>
              <a:t>obtained is referred to as an </a:t>
            </a:r>
            <a:r>
              <a:rPr lang="en-US" b="1" dirty="0">
                <a:latin typeface="Arial" pitchFamily="-109" charset="0"/>
                <a:ea typeface="ＭＳ Ｐゴシック" pitchFamily="-109" charset="-128"/>
                <a:cs typeface="ＭＳ Ｐゴシック" pitchFamily="-109" charset="-128"/>
              </a:rPr>
              <a:t>inference channel .</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541938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97F0CFB9-E128-4B40-BB91-6403C7E178AB}" type="slidenum">
              <a:rPr lang="en-AU">
                <a:latin typeface="Arial" pitchFamily="-109" charset="0"/>
              </a:rPr>
              <a:pPr/>
              <a:t>19</a:t>
            </a:fld>
            <a:endParaRPr lang="en-AU">
              <a:latin typeface="Arial" pitchFamily="-109"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In general terms, two inference techniques can be used to derive additional</a:t>
            </a:r>
          </a:p>
          <a:p>
            <a:r>
              <a:rPr lang="en-US" dirty="0">
                <a:latin typeface="Arial" pitchFamily="-109" charset="0"/>
                <a:ea typeface="ＭＳ Ｐゴシック" pitchFamily="-109" charset="-128"/>
                <a:cs typeface="ＭＳ Ｐゴシック" pitchFamily="-109" charset="-128"/>
              </a:rPr>
              <a:t>information: analyzing functional dependencies between attributes within a table</a:t>
            </a:r>
          </a:p>
          <a:p>
            <a:r>
              <a:rPr lang="en-US" dirty="0">
                <a:latin typeface="Arial" pitchFamily="-109" charset="0"/>
                <a:ea typeface="ＭＳ Ｐゴシック" pitchFamily="-109" charset="-128"/>
                <a:cs typeface="ＭＳ Ｐゴシック" pitchFamily="-109" charset="-128"/>
              </a:rPr>
              <a:t>or across tables, and merging views with the same constraints.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An example of the latter shown in Figure 5.8 , illustrates</a:t>
            </a:r>
          </a:p>
          <a:p>
            <a:r>
              <a:rPr lang="en-US" dirty="0">
                <a:latin typeface="Arial" pitchFamily="-109" charset="0"/>
                <a:ea typeface="ＭＳ Ｐゴシック" pitchFamily="-109" charset="-128"/>
                <a:cs typeface="ＭＳ Ｐゴシック" pitchFamily="-109" charset="-128"/>
              </a:rPr>
              <a:t>the inference problem. </a:t>
            </a:r>
          </a:p>
          <a:p>
            <a:endParaRPr lang="en-US" dirty="0">
              <a:latin typeface="Arial" pitchFamily="-109" charset="0"/>
              <a:ea typeface="ＭＳ Ｐゴシック" pitchFamily="-109" charset="-128"/>
              <a:cs typeface="ＭＳ Ｐゴシック" pitchFamily="-109"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Users of these views are not authorized to access the relationship between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Name and Salary. A user who has access to either or both views cannot infer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relationship by functional dependencies. That is, there is not a functional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relationship between Name and Salary such that knowing Name and perhaps other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 is sufficient to deduce Salary. However, suppose the two views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created with the access constraint that Name and Salary cannot be accessed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together. A user who knows the structure of the Employee table and who knows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the view tables maintain the same row order as the Employee table is then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able to merge the two views to construct the table shown in Figure 5.8c.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violates the access control policy that the relationship of attributes Name and</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Salary</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must not be disclosed.</a:t>
            </a:r>
            <a:endParaRPr lang="en-US"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355657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latin typeface="Arial" pitchFamily="-109" charset="0"/>
                <a:ea typeface="ＭＳ Ｐゴシック" pitchFamily="-109" charset="-128"/>
                <a:cs typeface="ＭＳ Ｐゴシック" pitchFamily="-109" charset="-128"/>
              </a:rPr>
              <a:t> Consider a database containing personnel information,</a:t>
            </a:r>
          </a:p>
          <a:p>
            <a:r>
              <a:rPr lang="en-US" altLang="zh-CN" b="0" dirty="0">
                <a:latin typeface="Arial" pitchFamily="-109" charset="0"/>
                <a:ea typeface="ＭＳ Ｐゴシック" pitchFamily="-109" charset="-128"/>
                <a:cs typeface="ＭＳ Ｐゴシック" pitchFamily="-109" charset="-128"/>
              </a:rPr>
              <a:t>including names, addresses, and salaries of employees. Individually, the name,</a:t>
            </a:r>
          </a:p>
          <a:p>
            <a:r>
              <a:rPr lang="en-US" altLang="zh-CN" b="0" dirty="0">
                <a:latin typeface="Arial" pitchFamily="-109" charset="0"/>
                <a:ea typeface="ＭＳ Ｐゴシック" pitchFamily="-109" charset="-128"/>
                <a:cs typeface="ＭＳ Ｐゴシック" pitchFamily="-109" charset="-128"/>
              </a:rPr>
              <a:t>address, and salary information is available to a subordinate role, such as</a:t>
            </a:r>
          </a:p>
          <a:p>
            <a:r>
              <a:rPr lang="en-US" altLang="zh-CN" b="0" dirty="0">
                <a:latin typeface="Arial" pitchFamily="-109" charset="0"/>
                <a:ea typeface="ＭＳ Ｐゴシック" pitchFamily="-109" charset="-128"/>
                <a:cs typeface="ＭＳ Ｐゴシック" pitchFamily="-109" charset="-128"/>
              </a:rPr>
              <a:t>Clerk, but the association of names and salaries is restricted to a superior role,</a:t>
            </a:r>
          </a:p>
          <a:p>
            <a:r>
              <a:rPr lang="en-US" altLang="zh-CN" b="0" dirty="0">
                <a:latin typeface="Arial" pitchFamily="-109" charset="0"/>
                <a:ea typeface="ＭＳ Ｐゴシック" pitchFamily="-109" charset="-128"/>
                <a:cs typeface="ＭＳ Ｐゴシック" pitchFamily="-109" charset="-128"/>
              </a:rPr>
              <a:t>such as Administrator. This is similar to the problem illustrated in Figure 5.8.</a:t>
            </a:r>
          </a:p>
          <a:p>
            <a:r>
              <a:rPr lang="en-US" altLang="zh-CN" b="0" dirty="0">
                <a:latin typeface="Arial" pitchFamily="-109" charset="0"/>
                <a:ea typeface="ＭＳ Ｐゴシック" pitchFamily="-109" charset="-128"/>
                <a:cs typeface="ＭＳ Ｐゴシック" pitchFamily="-109" charset="-128"/>
              </a:rPr>
              <a:t>One solution to this problem is to construct three tables, which include the</a:t>
            </a:r>
          </a:p>
          <a:p>
            <a:r>
              <a:rPr lang="en-US" altLang="zh-CN" b="0" dirty="0">
                <a:latin typeface="Arial" pitchFamily="-109" charset="0"/>
                <a:ea typeface="ＭＳ Ｐゴシック" pitchFamily="-109" charset="-128"/>
                <a:cs typeface="ＭＳ Ｐゴシック" pitchFamily="-109" charset="-128"/>
              </a:rPr>
              <a:t>following information:</a:t>
            </a:r>
          </a:p>
          <a:p>
            <a:endParaRPr lang="en-US" altLang="zh-CN" b="0" dirty="0">
              <a:latin typeface="Arial" pitchFamily="-109" charset="0"/>
              <a:ea typeface="ＭＳ Ｐゴシック" pitchFamily="-109" charset="-128"/>
              <a:cs typeface="ＭＳ Ｐゴシック" pitchFamily="-109" charset="-128"/>
            </a:endParaRPr>
          </a:p>
          <a:p>
            <a:r>
              <a:rPr lang="en-US" altLang="zh-CN" b="0" dirty="0">
                <a:latin typeface="Arial" pitchFamily="-109" charset="0"/>
                <a:ea typeface="ＭＳ Ｐゴシック" pitchFamily="-109" charset="-128"/>
                <a:cs typeface="ＭＳ Ｐゴシック" pitchFamily="-109" charset="-128"/>
              </a:rPr>
              <a:t>Employees (</a:t>
            </a:r>
            <a:r>
              <a:rPr lang="en-US" altLang="zh-CN" b="0" dirty="0" err="1">
                <a:latin typeface="Arial" pitchFamily="-109" charset="0"/>
                <a:ea typeface="ＭＳ Ｐゴシック" pitchFamily="-109" charset="-128"/>
                <a:cs typeface="ＭＳ Ｐゴシック" pitchFamily="-109" charset="-128"/>
              </a:rPr>
              <a:t>Emp</a:t>
            </a:r>
            <a:r>
              <a:rPr lang="en-US" altLang="zh-CN" b="0" dirty="0">
                <a:latin typeface="Arial" pitchFamily="-109" charset="0"/>
                <a:ea typeface="ＭＳ Ｐゴシック" pitchFamily="-109" charset="-128"/>
                <a:cs typeface="ＭＳ Ｐゴシック" pitchFamily="-109" charset="-128"/>
              </a:rPr>
              <a:t>#, Name, Address)</a:t>
            </a:r>
          </a:p>
          <a:p>
            <a:r>
              <a:rPr lang="en-US" altLang="zh-CN" b="0" dirty="0">
                <a:latin typeface="Arial" pitchFamily="-109" charset="0"/>
                <a:ea typeface="ＭＳ Ｐゴシック" pitchFamily="-109" charset="-128"/>
                <a:cs typeface="ＭＳ Ｐゴシック" pitchFamily="-109" charset="-128"/>
              </a:rPr>
              <a:t>Salaries (S#, Salary)</a:t>
            </a:r>
          </a:p>
          <a:p>
            <a:r>
              <a:rPr lang="en-US" altLang="zh-CN" b="0" dirty="0" err="1">
                <a:latin typeface="Arial" pitchFamily="-109" charset="0"/>
                <a:ea typeface="ＭＳ Ｐゴシック" pitchFamily="-109" charset="-128"/>
                <a:cs typeface="ＭＳ Ｐゴシック" pitchFamily="-109" charset="-128"/>
              </a:rPr>
              <a:t>Emp</a:t>
            </a:r>
            <a:r>
              <a:rPr lang="en-US" altLang="zh-CN" b="0" dirty="0">
                <a:latin typeface="Arial" pitchFamily="-109" charset="0"/>
                <a:ea typeface="ＭＳ Ｐゴシック" pitchFamily="-109" charset="-128"/>
                <a:cs typeface="ＭＳ Ｐゴシック" pitchFamily="-109" charset="-128"/>
              </a:rPr>
              <a:t>-Salary (</a:t>
            </a:r>
            <a:r>
              <a:rPr lang="en-US" altLang="zh-CN" b="0" dirty="0" err="1">
                <a:latin typeface="Arial" pitchFamily="-109" charset="0"/>
                <a:ea typeface="ＭＳ Ｐゴシック" pitchFamily="-109" charset="-128"/>
                <a:cs typeface="ＭＳ Ｐゴシック" pitchFamily="-109" charset="-128"/>
              </a:rPr>
              <a:t>Emp</a:t>
            </a:r>
            <a:r>
              <a:rPr lang="en-US" altLang="zh-CN" b="0" dirty="0">
                <a:latin typeface="Arial" pitchFamily="-109" charset="0"/>
                <a:ea typeface="ＭＳ Ｐゴシック" pitchFamily="-109" charset="-128"/>
                <a:cs typeface="ＭＳ Ｐゴシック" pitchFamily="-109" charset="-128"/>
              </a:rPr>
              <a:t>#, S#)</a:t>
            </a:r>
          </a:p>
          <a:p>
            <a:endParaRPr lang="en-US" altLang="zh-CN" b="0" dirty="0">
              <a:latin typeface="Arial" pitchFamily="-109" charset="0"/>
              <a:ea typeface="ＭＳ Ｐゴシック" pitchFamily="-109" charset="-128"/>
              <a:cs typeface="ＭＳ Ｐゴシック" pitchFamily="-109" charset="-128"/>
            </a:endParaRPr>
          </a:p>
          <a:p>
            <a:r>
              <a:rPr lang="en-US" altLang="zh-CN" b="0" dirty="0">
                <a:latin typeface="Arial" pitchFamily="-109" charset="0"/>
                <a:ea typeface="ＭＳ Ｐゴシック" pitchFamily="-109" charset="-128"/>
                <a:cs typeface="ＭＳ Ｐゴシック" pitchFamily="-109" charset="-128"/>
              </a:rPr>
              <a:t>where each line consists of the table name followed by a list of column names for that</a:t>
            </a:r>
          </a:p>
          <a:p>
            <a:r>
              <a:rPr lang="en-US" altLang="zh-CN" b="0" dirty="0">
                <a:latin typeface="Arial" pitchFamily="-109" charset="0"/>
                <a:ea typeface="ＭＳ Ｐゴシック" pitchFamily="-109" charset="-128"/>
                <a:cs typeface="ＭＳ Ｐゴシック" pitchFamily="-109" charset="-128"/>
              </a:rPr>
              <a:t>table. In this case, each employee is assigned a unique employee number (</a:t>
            </a:r>
            <a:r>
              <a:rPr lang="en-US" altLang="zh-CN" b="0" dirty="0" err="1">
                <a:latin typeface="Arial" pitchFamily="-109" charset="0"/>
                <a:ea typeface="ＭＳ Ｐゴシック" pitchFamily="-109" charset="-128"/>
                <a:cs typeface="ＭＳ Ｐゴシック" pitchFamily="-109" charset="-128"/>
              </a:rPr>
              <a:t>Emp</a:t>
            </a:r>
            <a:r>
              <a:rPr lang="en-US" altLang="zh-CN" b="0" dirty="0">
                <a:latin typeface="Arial" pitchFamily="-109" charset="0"/>
                <a:ea typeface="ＭＳ Ｐゴシック" pitchFamily="-109" charset="-128"/>
                <a:cs typeface="ＭＳ Ｐゴシック" pitchFamily="-109" charset="-128"/>
              </a:rPr>
              <a:t>#)</a:t>
            </a:r>
          </a:p>
          <a:p>
            <a:r>
              <a:rPr lang="en-US" altLang="zh-CN" b="0" dirty="0">
                <a:latin typeface="Arial" pitchFamily="-109" charset="0"/>
                <a:ea typeface="ＭＳ Ｐゴシック" pitchFamily="-109" charset="-128"/>
                <a:cs typeface="ＭＳ Ｐゴシック" pitchFamily="-109" charset="-128"/>
              </a:rPr>
              <a:t>and a unique salary number (S#). The Employees table and the Salaries table</a:t>
            </a:r>
          </a:p>
          <a:p>
            <a:r>
              <a:rPr lang="en-US" altLang="zh-CN" b="0" dirty="0">
                <a:latin typeface="Arial" pitchFamily="-109" charset="0"/>
                <a:ea typeface="ＭＳ Ｐゴシック" pitchFamily="-109" charset="-128"/>
                <a:cs typeface="ＭＳ Ｐゴシック" pitchFamily="-109" charset="-128"/>
              </a:rPr>
              <a:t>are accessible to the Clerk role, but the </a:t>
            </a:r>
            <a:r>
              <a:rPr lang="en-US" altLang="zh-CN" b="0" dirty="0" err="1">
                <a:latin typeface="Arial" pitchFamily="-109" charset="0"/>
                <a:ea typeface="ＭＳ Ｐゴシック" pitchFamily="-109" charset="-128"/>
                <a:cs typeface="ＭＳ Ｐゴシック" pitchFamily="-109" charset="-128"/>
              </a:rPr>
              <a:t>Emp</a:t>
            </a:r>
            <a:r>
              <a:rPr lang="en-US" altLang="zh-CN" b="0" dirty="0">
                <a:latin typeface="Arial" pitchFamily="-109" charset="0"/>
                <a:ea typeface="ＭＳ Ｐゴシック" pitchFamily="-109" charset="-128"/>
                <a:cs typeface="ＭＳ Ｐゴシック" pitchFamily="-109" charset="-128"/>
              </a:rPr>
              <a:t>-Salary table is only available to the</a:t>
            </a:r>
          </a:p>
          <a:p>
            <a:r>
              <a:rPr lang="en-US" altLang="zh-CN" b="0" dirty="0">
                <a:latin typeface="Arial" pitchFamily="-109" charset="0"/>
                <a:ea typeface="ＭＳ Ｐゴシック" pitchFamily="-109" charset="-128"/>
                <a:cs typeface="ＭＳ Ｐゴシック" pitchFamily="-109" charset="-128"/>
              </a:rPr>
              <a:t>Administrator role. In this structure, the sensitive relationship between employees</a:t>
            </a:r>
          </a:p>
          <a:p>
            <a:r>
              <a:rPr lang="en-US" altLang="zh-CN" b="0" dirty="0">
                <a:latin typeface="Arial" pitchFamily="-109" charset="0"/>
                <a:ea typeface="ＭＳ Ｐゴシック" pitchFamily="-109" charset="-128"/>
                <a:cs typeface="ＭＳ Ｐゴシック" pitchFamily="-109" charset="-128"/>
              </a:rPr>
              <a:t>and salaries is protected from users assigned the Clerk role. Now suppose that we</a:t>
            </a:r>
          </a:p>
          <a:p>
            <a:r>
              <a:rPr lang="en-US" altLang="zh-CN" b="0" dirty="0">
                <a:latin typeface="Arial" pitchFamily="-109" charset="0"/>
                <a:ea typeface="ＭＳ Ｐゴシック" pitchFamily="-109" charset="-128"/>
                <a:cs typeface="ＭＳ Ｐゴシック" pitchFamily="-109" charset="-128"/>
              </a:rPr>
              <a:t>want to add a new attribute, employee start date, which is not sensitive. This could</a:t>
            </a:r>
          </a:p>
          <a:p>
            <a:r>
              <a:rPr lang="en-US" altLang="zh-CN" b="0" dirty="0">
                <a:latin typeface="Arial" pitchFamily="-109" charset="0"/>
                <a:ea typeface="ＭＳ Ｐゴシック" pitchFamily="-109" charset="-128"/>
                <a:cs typeface="ＭＳ Ｐゴシック" pitchFamily="-109" charset="-128"/>
              </a:rPr>
              <a:t>be added to the Salaries table as follows:</a:t>
            </a:r>
          </a:p>
          <a:p>
            <a:endParaRPr lang="en-US" altLang="zh-CN" b="0" dirty="0">
              <a:latin typeface="Arial" pitchFamily="-109" charset="0"/>
              <a:ea typeface="ＭＳ Ｐゴシック" pitchFamily="-109" charset="-128"/>
              <a:cs typeface="ＭＳ Ｐゴシック" pitchFamily="-109" charset="-128"/>
            </a:endParaRPr>
          </a:p>
          <a:p>
            <a:r>
              <a:rPr lang="en-US" altLang="zh-CN" b="0" dirty="0">
                <a:latin typeface="Arial" pitchFamily="-109" charset="0"/>
                <a:ea typeface="ＭＳ Ｐゴシック" pitchFamily="-109" charset="-128"/>
                <a:cs typeface="ＭＳ Ｐゴシック" pitchFamily="-109" charset="-128"/>
              </a:rPr>
              <a:t>Employees (</a:t>
            </a:r>
            <a:r>
              <a:rPr lang="en-US" altLang="zh-CN" b="0" dirty="0" err="1">
                <a:latin typeface="Arial" pitchFamily="-109" charset="0"/>
                <a:ea typeface="ＭＳ Ｐゴシック" pitchFamily="-109" charset="-128"/>
                <a:cs typeface="ＭＳ Ｐゴシック" pitchFamily="-109" charset="-128"/>
              </a:rPr>
              <a:t>Emp</a:t>
            </a:r>
            <a:r>
              <a:rPr lang="en-US" altLang="zh-CN" b="0" dirty="0">
                <a:latin typeface="Arial" pitchFamily="-109" charset="0"/>
                <a:ea typeface="ＭＳ Ｐゴシック" pitchFamily="-109" charset="-128"/>
                <a:cs typeface="ＭＳ Ｐゴシック" pitchFamily="-109" charset="-128"/>
              </a:rPr>
              <a:t>#, Name, Address)</a:t>
            </a:r>
          </a:p>
          <a:p>
            <a:r>
              <a:rPr lang="en-US" altLang="zh-CN" b="0" dirty="0">
                <a:latin typeface="Arial" pitchFamily="-109" charset="0"/>
                <a:ea typeface="ＭＳ Ｐゴシック" pitchFamily="-109" charset="-128"/>
                <a:cs typeface="ＭＳ Ｐゴシック" pitchFamily="-109" charset="-128"/>
              </a:rPr>
              <a:t>Salaries (S#, Salary, Start-Date)</a:t>
            </a:r>
          </a:p>
          <a:p>
            <a:r>
              <a:rPr lang="en-US" altLang="zh-CN" b="0" dirty="0" err="1">
                <a:latin typeface="Arial" pitchFamily="-109" charset="0"/>
                <a:ea typeface="ＭＳ Ｐゴシック" pitchFamily="-109" charset="-128"/>
                <a:cs typeface="ＭＳ Ｐゴシック" pitchFamily="-109" charset="-128"/>
              </a:rPr>
              <a:t>Emp</a:t>
            </a:r>
            <a:r>
              <a:rPr lang="en-US" altLang="zh-CN" b="0" dirty="0">
                <a:latin typeface="Arial" pitchFamily="-109" charset="0"/>
                <a:ea typeface="ＭＳ Ｐゴシック" pitchFamily="-109" charset="-128"/>
                <a:cs typeface="ＭＳ Ｐゴシック" pitchFamily="-109" charset="-128"/>
              </a:rPr>
              <a:t>-Salary (</a:t>
            </a:r>
            <a:r>
              <a:rPr lang="en-US" altLang="zh-CN" b="0" dirty="0" err="1">
                <a:latin typeface="Arial" pitchFamily="-109" charset="0"/>
                <a:ea typeface="ＭＳ Ｐゴシック" pitchFamily="-109" charset="-128"/>
                <a:cs typeface="ＭＳ Ｐゴシック" pitchFamily="-109" charset="-128"/>
              </a:rPr>
              <a:t>Emp</a:t>
            </a:r>
            <a:r>
              <a:rPr lang="en-US" altLang="zh-CN" b="0" dirty="0">
                <a:latin typeface="Arial" pitchFamily="-109" charset="0"/>
                <a:ea typeface="ＭＳ Ｐゴシック" pitchFamily="-109" charset="-128"/>
                <a:cs typeface="ＭＳ Ｐゴシック" pitchFamily="-109" charset="-128"/>
              </a:rPr>
              <a:t>#, S#)</a:t>
            </a:r>
          </a:p>
          <a:p>
            <a:endParaRPr lang="en-US" altLang="zh-CN" b="0" dirty="0">
              <a:latin typeface="Arial" pitchFamily="-109" charset="0"/>
              <a:ea typeface="ＭＳ Ｐゴシック" pitchFamily="-109" charset="-128"/>
              <a:cs typeface="ＭＳ Ｐゴシック" pitchFamily="-109" charset="-128"/>
            </a:endParaRPr>
          </a:p>
          <a:p>
            <a:r>
              <a:rPr lang="en-US" altLang="zh-CN" b="0" dirty="0">
                <a:latin typeface="Arial" pitchFamily="-109" charset="0"/>
                <a:ea typeface="ＭＳ Ｐゴシック" pitchFamily="-109" charset="-128"/>
                <a:cs typeface="ＭＳ Ｐゴシック" pitchFamily="-109" charset="-128"/>
              </a:rPr>
              <a:t>However, an employee’s start date is an easily observable or discoverable</a:t>
            </a:r>
          </a:p>
          <a:p>
            <a:r>
              <a:rPr lang="en-US" altLang="zh-CN" b="0" dirty="0">
                <a:latin typeface="Arial" pitchFamily="-109" charset="0"/>
                <a:ea typeface="ＭＳ Ｐゴシック" pitchFamily="-109" charset="-128"/>
                <a:cs typeface="ＭＳ Ｐゴシック" pitchFamily="-109" charset="-128"/>
              </a:rPr>
              <a:t>attribute of an employee. Thus a user in the Clerk role should be able to infer (or</a:t>
            </a:r>
          </a:p>
          <a:p>
            <a:r>
              <a:rPr lang="en-US" altLang="zh-CN" b="0" dirty="0">
                <a:latin typeface="Arial" pitchFamily="-109" charset="0"/>
                <a:ea typeface="ＭＳ Ｐゴシック" pitchFamily="-109" charset="-128"/>
                <a:cs typeface="ＭＳ Ｐゴシック" pitchFamily="-109" charset="-128"/>
              </a:rPr>
              <a:t>partially infer) the employee’s name. This would compromise the relationship between</a:t>
            </a:r>
          </a:p>
          <a:p>
            <a:r>
              <a:rPr lang="en-US" altLang="zh-CN" b="0" dirty="0">
                <a:latin typeface="Arial" pitchFamily="-109" charset="0"/>
                <a:ea typeface="ＭＳ Ｐゴシック" pitchFamily="-109" charset="-128"/>
                <a:cs typeface="ＭＳ Ｐゴシック" pitchFamily="-109" charset="-128"/>
              </a:rPr>
              <a:t>employee and salary. A straightforward way to remove the inference channel is to</a:t>
            </a:r>
          </a:p>
          <a:p>
            <a:r>
              <a:rPr lang="en-US" altLang="zh-CN" b="0" dirty="0">
                <a:latin typeface="Arial" pitchFamily="-109" charset="0"/>
                <a:ea typeface="ＭＳ Ｐゴシック" pitchFamily="-109" charset="-128"/>
                <a:cs typeface="ＭＳ Ｐゴシック" pitchFamily="-109" charset="-128"/>
              </a:rPr>
              <a:t>add the start-date column to the Employees table rather than to the Salaries table.</a:t>
            </a:r>
          </a:p>
          <a:p>
            <a:endParaRPr lang="zh-CN" altLang="en-US" dirty="0"/>
          </a:p>
        </p:txBody>
      </p:sp>
      <p:sp>
        <p:nvSpPr>
          <p:cNvPr id="4" name="灯片编号占位符 3"/>
          <p:cNvSpPr>
            <a:spLocks noGrp="1"/>
          </p:cNvSpPr>
          <p:nvPr>
            <p:ph type="sldNum" sz="quarter" idx="10"/>
          </p:nvPr>
        </p:nvSpPr>
        <p:spPr/>
        <p:txBody>
          <a:bodyPr/>
          <a:lstStyle/>
          <a:p>
            <a:pPr>
              <a:defRPr/>
            </a:pPr>
            <a:fld id="{3C198186-20EE-9348-AA27-7E60E141A490}" type="slidenum">
              <a:rPr lang="en-AU" smtClean="0"/>
              <a:pPr>
                <a:defRPr/>
              </a:pPr>
              <a:t>20</a:t>
            </a:fld>
            <a:endParaRPr lang="en-AU"/>
          </a:p>
        </p:txBody>
      </p:sp>
    </p:spTree>
    <p:extLst>
      <p:ext uri="{BB962C8B-B14F-4D97-AF65-F5344CB8AC3E}">
        <p14:creationId xmlns:p14="http://schemas.microsoft.com/office/powerpoint/2010/main" val="2574985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1E6ED197-ABAB-A745-AC98-4C8C7BBB9E0A}" type="slidenum">
              <a:rPr lang="en-AU">
                <a:latin typeface="Arial" pitchFamily="-109" charset="0"/>
              </a:rPr>
              <a:pPr/>
              <a:t>22</a:t>
            </a:fld>
            <a:endParaRPr lang="en-AU">
              <a:latin typeface="Arial" pitchFamily="-109"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b="0" dirty="0">
                <a:latin typeface="Arial" pitchFamily="-109" charset="0"/>
                <a:ea typeface="ＭＳ Ｐゴシック" pitchFamily="-109" charset="-128"/>
                <a:cs typeface="ＭＳ Ｐゴシック" pitchFamily="-109" charset="-128"/>
              </a:rPr>
              <a:t>In general terms, there are two approaches to dealing with the threat of</a:t>
            </a:r>
          </a:p>
          <a:p>
            <a:r>
              <a:rPr lang="en-US" b="0" dirty="0">
                <a:latin typeface="Arial" pitchFamily="-109" charset="0"/>
                <a:ea typeface="ＭＳ Ｐゴシック" pitchFamily="-109" charset="-128"/>
                <a:cs typeface="ＭＳ Ｐゴシック" pitchFamily="-109" charset="-128"/>
              </a:rPr>
              <a:t>disclosure by inference: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Inference detection during database design: This approach removes an</a:t>
            </a:r>
          </a:p>
          <a:p>
            <a:r>
              <a:rPr lang="en-US" b="0" dirty="0">
                <a:latin typeface="Arial" pitchFamily="-109" charset="0"/>
                <a:ea typeface="ＭＳ Ｐゴシック" pitchFamily="-109" charset="-128"/>
                <a:cs typeface="ＭＳ Ｐゴシック" pitchFamily="-109" charset="-128"/>
              </a:rPr>
              <a:t>inference channel by altering the database structure or by changing the</a:t>
            </a:r>
          </a:p>
          <a:p>
            <a:r>
              <a:rPr lang="en-US" b="0" dirty="0">
                <a:latin typeface="Arial" pitchFamily="-109" charset="0"/>
                <a:ea typeface="ＭＳ Ｐゴシック" pitchFamily="-109" charset="-128"/>
                <a:cs typeface="ＭＳ Ｐゴシック" pitchFamily="-109" charset="-128"/>
              </a:rPr>
              <a:t>access control regime to prevent inference. Examples include removing</a:t>
            </a:r>
          </a:p>
          <a:p>
            <a:r>
              <a:rPr lang="en-US" b="0" dirty="0">
                <a:latin typeface="Arial" pitchFamily="-109" charset="0"/>
                <a:ea typeface="ＭＳ Ｐゴシック" pitchFamily="-109" charset="-128"/>
                <a:cs typeface="ＭＳ Ｐゴシック" pitchFamily="-109" charset="-128"/>
              </a:rPr>
              <a:t>data dependencies by splitting a table into multiple tables or using more</a:t>
            </a:r>
          </a:p>
          <a:p>
            <a:r>
              <a:rPr lang="en-US" b="0" dirty="0">
                <a:latin typeface="Arial" pitchFamily="-109" charset="0"/>
                <a:ea typeface="ＭＳ Ｐゴシック" pitchFamily="-109" charset="-128"/>
                <a:cs typeface="ＭＳ Ｐゴシック" pitchFamily="-109" charset="-128"/>
              </a:rPr>
              <a:t>fine-grained access control roles in an RBAC scheme. Techniques in</a:t>
            </a:r>
          </a:p>
          <a:p>
            <a:r>
              <a:rPr lang="en-US" b="0" dirty="0">
                <a:latin typeface="Arial" pitchFamily="-109" charset="0"/>
                <a:ea typeface="ＭＳ Ｐゴシック" pitchFamily="-109" charset="-128"/>
                <a:cs typeface="ＭＳ Ｐゴシック" pitchFamily="-109" charset="-128"/>
              </a:rPr>
              <a:t>this category often result in unnecessarily stricter access controls that</a:t>
            </a:r>
          </a:p>
          <a:p>
            <a:r>
              <a:rPr lang="en-US" b="0" dirty="0">
                <a:latin typeface="Arial" pitchFamily="-109" charset="0"/>
                <a:ea typeface="ＭＳ Ｐゴシック" pitchFamily="-109" charset="-128"/>
                <a:cs typeface="ＭＳ Ｐゴシック" pitchFamily="-109" charset="-128"/>
              </a:rPr>
              <a:t>reduce availability.</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Inference detection at query time: This approach seeks to eliminate an</a:t>
            </a:r>
          </a:p>
          <a:p>
            <a:r>
              <a:rPr lang="en-US" b="0" dirty="0">
                <a:latin typeface="Arial" pitchFamily="-109" charset="0"/>
                <a:ea typeface="ＭＳ Ｐゴシック" pitchFamily="-109" charset="-128"/>
                <a:cs typeface="ＭＳ Ｐゴシック" pitchFamily="-109" charset="-128"/>
              </a:rPr>
              <a:t>inference channel violation during a query or series of queries. If an inference</a:t>
            </a:r>
          </a:p>
          <a:p>
            <a:r>
              <a:rPr lang="en-US" b="0" dirty="0">
                <a:latin typeface="Arial" pitchFamily="-109" charset="0"/>
                <a:ea typeface="ＭＳ Ｐゴシック" pitchFamily="-109" charset="-128"/>
                <a:cs typeface="ＭＳ Ｐゴシック" pitchFamily="-109" charset="-128"/>
              </a:rPr>
              <a:t>channel is detected, the query is denied or altered.</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For either of the preceding approaches, some inference detection</a:t>
            </a:r>
          </a:p>
          <a:p>
            <a:r>
              <a:rPr lang="en-US" b="0" dirty="0">
                <a:latin typeface="Arial" pitchFamily="-109" charset="0"/>
                <a:ea typeface="ＭＳ Ｐゴシック" pitchFamily="-109" charset="-128"/>
                <a:cs typeface="ＭＳ Ｐゴシック" pitchFamily="-109" charset="-128"/>
              </a:rPr>
              <a:t>algorithm is needed. This is a difficult problem and the subject of ongoing</a:t>
            </a:r>
          </a:p>
          <a:p>
            <a:r>
              <a:rPr lang="en-US" b="0" dirty="0">
                <a:latin typeface="Arial" pitchFamily="-109" charset="0"/>
                <a:ea typeface="ＭＳ Ｐゴシック" pitchFamily="-109" charset="-128"/>
                <a:cs typeface="ＭＳ Ｐゴシック" pitchFamily="-109" charset="-128"/>
              </a:rPr>
              <a:t>research. To give some appreciation of the difficulty, we present an example</a:t>
            </a:r>
          </a:p>
          <a:p>
            <a:r>
              <a:rPr lang="en-US" b="0" dirty="0">
                <a:latin typeface="Arial" pitchFamily="-109" charset="0"/>
                <a:ea typeface="ＭＳ Ｐゴシック" pitchFamily="-109" charset="-128"/>
                <a:cs typeface="ＭＳ Ｐゴシック" pitchFamily="-109" charset="-128"/>
              </a:rPr>
              <a:t>taken from [LUNT89].</a:t>
            </a:r>
          </a:p>
          <a:p>
            <a:r>
              <a:rPr lang="en-US" b="0" dirty="0">
                <a:latin typeface="Arial" pitchFamily="-109" charset="0"/>
                <a:ea typeface="ＭＳ Ｐゴシック" pitchFamily="-109" charset="-128"/>
                <a:cs typeface="ＭＳ Ｐゴシック" pitchFamily="-109" charset="-128"/>
              </a:rPr>
              <a:t>The first security problem indicated in this sample, that it was possible to infer</a:t>
            </a:r>
          </a:p>
          <a:p>
            <a:r>
              <a:rPr lang="en-US" b="0" dirty="0">
                <a:latin typeface="Arial" pitchFamily="-109" charset="0"/>
                <a:ea typeface="ＭＳ Ｐゴシック" pitchFamily="-109" charset="-128"/>
                <a:cs typeface="ＭＳ Ｐゴシック" pitchFamily="-109" charset="-128"/>
              </a:rPr>
              <a:t>the relationship between employee and salary, can be detected through analysis</a:t>
            </a:r>
          </a:p>
          <a:p>
            <a:r>
              <a:rPr lang="en-US" b="0" dirty="0">
                <a:latin typeface="Arial" pitchFamily="-109" charset="0"/>
                <a:ea typeface="ＭＳ Ｐゴシック" pitchFamily="-109" charset="-128"/>
                <a:cs typeface="ＭＳ Ｐゴシック" pitchFamily="-109" charset="-128"/>
              </a:rPr>
              <a:t>of the data structures and security constraints that are available to the DBMS.</a:t>
            </a:r>
          </a:p>
          <a:p>
            <a:r>
              <a:rPr lang="en-US" b="0" dirty="0">
                <a:latin typeface="Arial" pitchFamily="-109" charset="0"/>
                <a:ea typeface="ＭＳ Ｐゴシック" pitchFamily="-109" charset="-128"/>
                <a:cs typeface="ＭＳ Ｐゴシック" pitchFamily="-109" charset="-128"/>
              </a:rPr>
              <a:t>However, the second security problem, in which the start-date column was added</a:t>
            </a:r>
          </a:p>
          <a:p>
            <a:r>
              <a:rPr lang="en-US" b="0" dirty="0">
                <a:latin typeface="Arial" pitchFamily="-109" charset="0"/>
                <a:ea typeface="ＭＳ Ｐゴシック" pitchFamily="-109" charset="-128"/>
                <a:cs typeface="ＭＳ Ｐゴシック" pitchFamily="-109" charset="-128"/>
              </a:rPr>
              <a:t>to the Salaries table, cannot be detected using only the information stored in the</a:t>
            </a:r>
          </a:p>
          <a:p>
            <a:r>
              <a:rPr lang="en-US" b="0" dirty="0">
                <a:latin typeface="Arial" pitchFamily="-109" charset="0"/>
                <a:ea typeface="ＭＳ Ｐゴシック" pitchFamily="-109" charset="-128"/>
                <a:cs typeface="ＭＳ Ｐゴシック" pitchFamily="-109" charset="-128"/>
              </a:rPr>
              <a:t>database. In particular, the database does not indicate that the employee name can</a:t>
            </a:r>
          </a:p>
          <a:p>
            <a:r>
              <a:rPr lang="en-US" b="0" dirty="0">
                <a:latin typeface="Arial" pitchFamily="-109" charset="0"/>
                <a:ea typeface="ＭＳ Ｐゴシック" pitchFamily="-109" charset="-128"/>
                <a:cs typeface="ＭＳ Ｐゴシック" pitchFamily="-109" charset="-128"/>
              </a:rPr>
              <a:t>be inferred from the start date.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In the general case of a relational database, inference detection is a complex</a:t>
            </a:r>
          </a:p>
          <a:p>
            <a:r>
              <a:rPr lang="en-US" b="0" dirty="0">
                <a:latin typeface="Arial" pitchFamily="-109" charset="0"/>
                <a:ea typeface="ＭＳ Ｐゴシック" pitchFamily="-109" charset="-128"/>
                <a:cs typeface="ＭＳ Ｐゴシック" pitchFamily="-109" charset="-128"/>
              </a:rPr>
              <a:t>and difficult problem. For multilevel secure databases, discussed in Chapter 13 ,</a:t>
            </a:r>
          </a:p>
          <a:p>
            <a:r>
              <a:rPr lang="en-US" b="0" dirty="0">
                <a:latin typeface="Arial" pitchFamily="-109" charset="0"/>
                <a:ea typeface="ＭＳ Ｐゴシック" pitchFamily="-109" charset="-128"/>
                <a:cs typeface="ＭＳ Ｐゴシック" pitchFamily="-109" charset="-128"/>
              </a:rPr>
              <a:t>and statistical databases, discussed in the next section, progress has been made in</a:t>
            </a:r>
          </a:p>
          <a:p>
            <a:r>
              <a:rPr lang="en-US" b="0" dirty="0">
                <a:latin typeface="Arial" pitchFamily="-109" charset="0"/>
                <a:ea typeface="ＭＳ Ｐゴシック" pitchFamily="-109" charset="-128"/>
                <a:cs typeface="ＭＳ Ｐゴシック" pitchFamily="-109" charset="-128"/>
              </a:rPr>
              <a:t>devising specific inference detection techniques.</a:t>
            </a:r>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100438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6C561782-15EA-9D4D-8974-8465FBD1824E}" type="slidenum">
              <a:rPr lang="en-AU">
                <a:latin typeface="Arial" pitchFamily="-109" charset="0"/>
              </a:rPr>
              <a:pPr/>
              <a:t>23</a:t>
            </a:fld>
            <a:endParaRPr lang="en-AU">
              <a:latin typeface="Arial" pitchFamily="-109"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b="0" kern="1200" baseline="0" dirty="0">
                <a:solidFill>
                  <a:schemeClr val="tx1"/>
                </a:solidFill>
                <a:latin typeface="Arial" pitchFamily="-110" charset="0"/>
                <a:ea typeface="ＭＳ Ｐゴシック" pitchFamily="-110" charset="-128"/>
                <a:cs typeface="ＭＳ Ｐゴシック" pitchFamily="-110" charset="-128"/>
              </a:rPr>
              <a:t>The database is typically the most valuable information resource for any organization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and is therefore protected by multiple layers of security, including firewalls,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authentication mechanisms, general access control systems, and database access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control systems. In addition, for particularly sensitive data, database encryption is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warranted and often implemented. Encryption becomes the last line of defense in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database security.</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There are two disadvantages to database encryption:</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Key management: Authorized users must have access to the decryption key for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data for which they have access. Because a database is typically accessible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to a wide range of users and a number of applications, providing secure keys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to selected parts of the database to authorized users and applications is a</a:t>
            </a:r>
          </a:p>
          <a:p>
            <a:r>
              <a:rPr lang="en-US" sz="1200" b="0" kern="1200" baseline="0" dirty="0">
                <a:solidFill>
                  <a:schemeClr val="tx1"/>
                </a:solidFill>
                <a:latin typeface="Arial" pitchFamily="-110" charset="0"/>
                <a:ea typeface="ＭＳ Ｐゴシック" pitchFamily="-110" charset="-128"/>
                <a:cs typeface="ＭＳ Ｐゴシック" pitchFamily="-110" charset="-128"/>
              </a:rPr>
              <a:t>complex task.</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Inflexibility: When part or all of the database is encrypted, it becomes more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difficult to perform record searching.</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Encryption can be applied to the entire database, at the record level (encrypt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selected records), at the attribute level (encrypt selected columns), or at the level of</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individual field.</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A number of approaches have been taken to database encryption. In this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section, we look at a representative approach for a multiuser database.</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A DBMS is a complex collection of hardware and software. It requires a large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storage capacity and requires skilled personnel to perform maintenance, disaster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protection, update, and security. For many small and medium-sized organizations,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an attractive solution is to outsource the DBMS and the database to a service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provider. The service provider maintains the database off site and can provide high</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availability, disaster prevention, and efficient access and update. The main concern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with such a solution is the confidentiality of the data.</a:t>
            </a:r>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266212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7500" lnSpcReduction="20000"/>
          </a:bodyPr>
          <a:lstStyle/>
          <a:p>
            <a:pPr eaLnBrk="1" hangingPunct="1">
              <a:defRPr/>
            </a:pPr>
            <a:r>
              <a:rPr lang="en-US" b="0" dirty="0">
                <a:ea typeface="+mn-ea"/>
                <a:cs typeface="+mn-cs"/>
              </a:rPr>
              <a:t> Organizational databases tend to concentrate sensitive information in a single</a:t>
            </a:r>
          </a:p>
          <a:p>
            <a:pPr eaLnBrk="1" hangingPunct="1">
              <a:defRPr/>
            </a:pPr>
            <a:r>
              <a:rPr lang="en-US" b="0" dirty="0">
                <a:ea typeface="+mn-ea"/>
                <a:cs typeface="+mn-cs"/>
              </a:rPr>
              <a:t>logical system. Examples include:</a:t>
            </a:r>
          </a:p>
          <a:p>
            <a:pPr eaLnBrk="1" hangingPunct="1">
              <a:defRPr/>
            </a:pPr>
            <a:endParaRPr lang="en-US" b="0" dirty="0">
              <a:ea typeface="+mn-ea"/>
              <a:cs typeface="+mn-cs"/>
            </a:endParaRPr>
          </a:p>
          <a:p>
            <a:pPr eaLnBrk="1" hangingPunct="1">
              <a:defRPr/>
            </a:pPr>
            <a:r>
              <a:rPr lang="en-US" b="0" dirty="0">
                <a:ea typeface="+mn-ea"/>
                <a:cs typeface="+mn-cs"/>
              </a:rPr>
              <a:t>• Corporate financial data</a:t>
            </a:r>
          </a:p>
          <a:p>
            <a:pPr eaLnBrk="1" hangingPunct="1">
              <a:defRPr/>
            </a:pPr>
            <a:r>
              <a:rPr lang="en-US" b="0" dirty="0">
                <a:ea typeface="+mn-ea"/>
                <a:cs typeface="+mn-cs"/>
              </a:rPr>
              <a:t>• Confidential phone records</a:t>
            </a:r>
          </a:p>
          <a:p>
            <a:pPr eaLnBrk="1" hangingPunct="1">
              <a:defRPr/>
            </a:pPr>
            <a:r>
              <a:rPr lang="en-US" b="0" dirty="0">
                <a:ea typeface="+mn-ea"/>
                <a:cs typeface="+mn-cs"/>
              </a:rPr>
              <a:t>• Customer and employee information, such as name, Social Security number,</a:t>
            </a:r>
          </a:p>
          <a:p>
            <a:pPr eaLnBrk="1" hangingPunct="1">
              <a:defRPr/>
            </a:pPr>
            <a:r>
              <a:rPr lang="en-US" b="0" dirty="0">
                <a:ea typeface="+mn-ea"/>
                <a:cs typeface="+mn-cs"/>
              </a:rPr>
              <a:t>bank account information, credit card information</a:t>
            </a:r>
          </a:p>
          <a:p>
            <a:pPr eaLnBrk="1" hangingPunct="1">
              <a:defRPr/>
            </a:pPr>
            <a:r>
              <a:rPr lang="en-US" b="0" dirty="0">
                <a:ea typeface="+mn-ea"/>
                <a:cs typeface="+mn-cs"/>
              </a:rPr>
              <a:t>• Proprietary product information</a:t>
            </a:r>
          </a:p>
          <a:p>
            <a:pPr eaLnBrk="1" hangingPunct="1">
              <a:defRPr/>
            </a:pPr>
            <a:r>
              <a:rPr lang="en-US" b="0" dirty="0">
                <a:ea typeface="+mn-ea"/>
                <a:cs typeface="+mn-cs"/>
              </a:rPr>
              <a:t>• Health care information and medical records</a:t>
            </a:r>
          </a:p>
          <a:p>
            <a:pPr eaLnBrk="1" hangingPunct="1">
              <a:defRPr/>
            </a:pPr>
            <a:endParaRPr lang="en-US" b="0" dirty="0">
              <a:ea typeface="+mn-ea"/>
              <a:cs typeface="+mn-cs"/>
            </a:endParaRPr>
          </a:p>
          <a:p>
            <a:pPr eaLnBrk="1" hangingPunct="1">
              <a:defRPr/>
            </a:pPr>
            <a:r>
              <a:rPr lang="en-US" b="0" dirty="0">
                <a:ea typeface="+mn-ea"/>
                <a:cs typeface="+mn-cs"/>
              </a:rPr>
              <a:t>For many businesses and other organizations, it is important to be able to</a:t>
            </a:r>
          </a:p>
          <a:p>
            <a:pPr eaLnBrk="1" hangingPunct="1">
              <a:defRPr/>
            </a:pPr>
            <a:r>
              <a:rPr lang="en-US" b="0" dirty="0">
                <a:ea typeface="+mn-ea"/>
                <a:cs typeface="+mn-cs"/>
              </a:rPr>
              <a:t>provide customers, partners, and employees with access to this information. But such</a:t>
            </a:r>
          </a:p>
          <a:p>
            <a:pPr eaLnBrk="1" hangingPunct="1">
              <a:defRPr/>
            </a:pPr>
            <a:r>
              <a:rPr lang="en-US" b="0" dirty="0">
                <a:ea typeface="+mn-ea"/>
                <a:cs typeface="+mn-cs"/>
              </a:rPr>
              <a:t>information can be targeted by internal and external threats of misuse or unauthorized</a:t>
            </a:r>
          </a:p>
          <a:p>
            <a:pPr eaLnBrk="1" hangingPunct="1">
              <a:defRPr/>
            </a:pPr>
            <a:r>
              <a:rPr lang="en-US" b="0" dirty="0">
                <a:ea typeface="+mn-ea"/>
                <a:cs typeface="+mn-cs"/>
              </a:rPr>
              <a:t>change. Accordingly, security specifically tailored to databases is an increasingly</a:t>
            </a:r>
          </a:p>
          <a:p>
            <a:pPr eaLnBrk="1" hangingPunct="1">
              <a:defRPr/>
            </a:pPr>
            <a:r>
              <a:rPr lang="en-US" b="0" dirty="0">
                <a:ea typeface="+mn-ea"/>
                <a:cs typeface="+mn-cs"/>
              </a:rPr>
              <a:t>important component of an overall organizational security strategy.</a:t>
            </a:r>
          </a:p>
          <a:p>
            <a:pPr eaLnBrk="1" hangingPunct="1">
              <a:defRPr/>
            </a:pPr>
            <a:endParaRPr lang="en-US" b="0" dirty="0">
              <a:ea typeface="+mn-ea"/>
              <a:cs typeface="+mn-cs"/>
            </a:endParaRPr>
          </a:p>
          <a:p>
            <a:pPr eaLnBrk="1" hangingPunct="1">
              <a:defRPr/>
            </a:pPr>
            <a:r>
              <a:rPr lang="en-US" b="0" dirty="0">
                <a:ea typeface="+mn-ea"/>
                <a:cs typeface="+mn-cs"/>
              </a:rPr>
              <a:t>In some cases, an organization can function with a relatively simple collection of files of</a:t>
            </a:r>
          </a:p>
          <a:p>
            <a:pPr eaLnBrk="1" hangingPunct="1">
              <a:defRPr/>
            </a:pPr>
            <a:r>
              <a:rPr lang="en-US" b="0" dirty="0">
                <a:ea typeface="+mn-ea"/>
                <a:cs typeface="+mn-cs"/>
              </a:rPr>
              <a:t>data. Each file may contain text (e.g., copies of memos and reports) or numerical data</a:t>
            </a:r>
          </a:p>
          <a:p>
            <a:pPr eaLnBrk="1" hangingPunct="1">
              <a:defRPr/>
            </a:pPr>
            <a:r>
              <a:rPr lang="en-US" b="0" dirty="0">
                <a:ea typeface="+mn-ea"/>
                <a:cs typeface="+mn-cs"/>
              </a:rPr>
              <a:t>(e.g., spreadsheets). A more elaborate file consists of a set of records. However, for an</a:t>
            </a:r>
          </a:p>
          <a:p>
            <a:pPr eaLnBrk="1" hangingPunct="1">
              <a:defRPr/>
            </a:pPr>
            <a:r>
              <a:rPr lang="en-US" b="0" dirty="0">
                <a:ea typeface="+mn-ea"/>
                <a:cs typeface="+mn-cs"/>
              </a:rPr>
              <a:t>organization of any appreciable size, a more complex structure known as a database</a:t>
            </a:r>
          </a:p>
          <a:p>
            <a:pPr eaLnBrk="1" hangingPunct="1">
              <a:defRPr/>
            </a:pPr>
            <a:r>
              <a:rPr lang="en-US" b="0" dirty="0">
                <a:ea typeface="+mn-ea"/>
                <a:cs typeface="+mn-cs"/>
              </a:rPr>
              <a:t>is required. A database is a structured collection of data stored for use by one or more</a:t>
            </a:r>
          </a:p>
          <a:p>
            <a:pPr eaLnBrk="1" hangingPunct="1">
              <a:defRPr/>
            </a:pPr>
            <a:r>
              <a:rPr lang="en-US" b="0" dirty="0">
                <a:ea typeface="+mn-ea"/>
                <a:cs typeface="+mn-cs"/>
              </a:rPr>
              <a:t>applications. In addition to data, a database contains the relationships between data</a:t>
            </a:r>
          </a:p>
          <a:p>
            <a:pPr eaLnBrk="1" hangingPunct="1">
              <a:defRPr/>
            </a:pPr>
            <a:r>
              <a:rPr lang="en-US" b="0" dirty="0">
                <a:ea typeface="+mn-ea"/>
                <a:cs typeface="+mn-cs"/>
              </a:rPr>
              <a:t>items and groups of data items. As an example of the distinction between data files</a:t>
            </a:r>
          </a:p>
          <a:p>
            <a:pPr eaLnBrk="1" hangingPunct="1">
              <a:defRPr/>
            </a:pPr>
            <a:r>
              <a:rPr lang="en-US" b="0" dirty="0">
                <a:ea typeface="+mn-ea"/>
                <a:cs typeface="+mn-cs"/>
              </a:rPr>
              <a:t>and a database, consider the following. A simple personnel file might consist of a set</a:t>
            </a:r>
          </a:p>
          <a:p>
            <a:pPr eaLnBrk="1" hangingPunct="1">
              <a:defRPr/>
            </a:pPr>
            <a:r>
              <a:rPr lang="en-US" b="0" dirty="0">
                <a:ea typeface="+mn-ea"/>
                <a:cs typeface="+mn-cs"/>
              </a:rPr>
              <a:t>of records, one for each employee. Each record gives the employee’s name, address,</a:t>
            </a:r>
          </a:p>
          <a:p>
            <a:pPr eaLnBrk="1" hangingPunct="1">
              <a:defRPr/>
            </a:pPr>
            <a:r>
              <a:rPr lang="en-US" b="0" dirty="0">
                <a:ea typeface="+mn-ea"/>
                <a:cs typeface="+mn-cs"/>
              </a:rPr>
              <a:t>date of birth, position, salary, and other details needed by the personnel department.</a:t>
            </a:r>
          </a:p>
          <a:p>
            <a:pPr eaLnBrk="1" hangingPunct="1">
              <a:defRPr/>
            </a:pPr>
            <a:r>
              <a:rPr lang="en-US" b="0" dirty="0">
                <a:ea typeface="+mn-ea"/>
                <a:cs typeface="+mn-cs"/>
              </a:rPr>
              <a:t>A personnel database includes a personnel file, as just described. It may also</a:t>
            </a:r>
          </a:p>
          <a:p>
            <a:pPr eaLnBrk="1" hangingPunct="1">
              <a:defRPr/>
            </a:pPr>
            <a:r>
              <a:rPr lang="en-US" b="0" dirty="0">
                <a:ea typeface="+mn-ea"/>
                <a:cs typeface="+mn-cs"/>
              </a:rPr>
              <a:t>include a time and attendance file, showing for each week the hours worked by each</a:t>
            </a:r>
          </a:p>
          <a:p>
            <a:pPr eaLnBrk="1" hangingPunct="1">
              <a:defRPr/>
            </a:pPr>
            <a:r>
              <a:rPr lang="en-US" b="0" dirty="0">
                <a:ea typeface="+mn-ea"/>
                <a:cs typeface="+mn-cs"/>
              </a:rPr>
              <a:t>employee. With a database organization, these two files are tied together so that a</a:t>
            </a:r>
          </a:p>
          <a:p>
            <a:pPr eaLnBrk="1" hangingPunct="1">
              <a:defRPr/>
            </a:pPr>
            <a:r>
              <a:rPr lang="en-US" b="0" dirty="0">
                <a:ea typeface="+mn-ea"/>
                <a:cs typeface="+mn-cs"/>
              </a:rPr>
              <a:t>payroll program can extract the information about time worked and salary for each</a:t>
            </a:r>
          </a:p>
          <a:p>
            <a:pPr eaLnBrk="1" hangingPunct="1">
              <a:defRPr/>
            </a:pPr>
            <a:r>
              <a:rPr lang="en-US" b="0" dirty="0">
                <a:ea typeface="+mn-ea"/>
                <a:cs typeface="+mn-cs"/>
              </a:rPr>
              <a:t>employee to generate paychecks.</a:t>
            </a:r>
          </a:p>
          <a:p>
            <a:pPr eaLnBrk="1" hangingPunct="1">
              <a:defRPr/>
            </a:pPr>
            <a:endParaRPr lang="en-US" b="0" dirty="0">
              <a:ea typeface="+mn-ea"/>
              <a:cs typeface="+mn-cs"/>
            </a:endParaRPr>
          </a:p>
          <a:p>
            <a:pPr eaLnBrk="1" hangingPunct="1">
              <a:defRPr/>
            </a:pPr>
            <a:r>
              <a:rPr lang="en-US" b="0" dirty="0">
                <a:ea typeface="+mn-ea"/>
                <a:cs typeface="+mn-cs"/>
              </a:rPr>
              <a:t>Accompanying the database is a database management system (DBMS) ,</a:t>
            </a:r>
          </a:p>
          <a:p>
            <a:pPr eaLnBrk="1" hangingPunct="1">
              <a:defRPr/>
            </a:pPr>
            <a:r>
              <a:rPr lang="en-US" b="0" dirty="0">
                <a:ea typeface="+mn-ea"/>
                <a:cs typeface="+mn-cs"/>
              </a:rPr>
              <a:t>which is a suite of programs for constructing and maintaining the database and for</a:t>
            </a:r>
          </a:p>
          <a:p>
            <a:pPr eaLnBrk="1" hangingPunct="1">
              <a:defRPr/>
            </a:pPr>
            <a:r>
              <a:rPr lang="en-US" b="0" dirty="0">
                <a:ea typeface="+mn-ea"/>
                <a:cs typeface="+mn-cs"/>
              </a:rPr>
              <a:t>offering ad hoc query facilities to multiple users and applications. A query language</a:t>
            </a:r>
          </a:p>
          <a:p>
            <a:pPr eaLnBrk="1" hangingPunct="1">
              <a:defRPr/>
            </a:pPr>
            <a:r>
              <a:rPr lang="en-US" b="0" dirty="0">
                <a:ea typeface="+mn-ea"/>
                <a:cs typeface="+mn-cs"/>
              </a:rPr>
              <a:t>provides a uniform interface to the database for users and applications.</a:t>
            </a:r>
          </a:p>
        </p:txBody>
      </p:sp>
      <p:sp>
        <p:nvSpPr>
          <p:cNvPr id="20484" name="Slide Number Placeholder 3"/>
          <p:cNvSpPr>
            <a:spLocks noGrp="1"/>
          </p:cNvSpPr>
          <p:nvPr>
            <p:ph type="sldNum" sz="quarter" idx="5"/>
          </p:nvPr>
        </p:nvSpPr>
        <p:spPr>
          <a:noFill/>
        </p:spPr>
        <p:txBody>
          <a:bodyPr/>
          <a:lstStyle/>
          <a:p>
            <a:fld id="{57534C4E-6EB5-0E47-99EC-F05CF0F9BF2D}" type="slidenum">
              <a:rPr lang="en-AU" smtClean="0">
                <a:latin typeface="Arial" pitchFamily="-109" charset="0"/>
              </a:rPr>
              <a:pPr/>
              <a:t>2</a:t>
            </a:fld>
            <a:endParaRPr lang="en-AU">
              <a:latin typeface="Arial" pitchFamily="-109" charset="0"/>
            </a:endParaRPr>
          </a:p>
        </p:txBody>
      </p:sp>
    </p:spTree>
    <p:extLst>
      <p:ext uri="{BB962C8B-B14F-4D97-AF65-F5344CB8AC3E}">
        <p14:creationId xmlns:p14="http://schemas.microsoft.com/office/powerpoint/2010/main" val="1863584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4393787-4D88-6946-A8EA-F4EDF3C3DB04}" type="slidenum">
              <a:rPr lang="en-AU">
                <a:latin typeface="Arial" pitchFamily="-109" charset="0"/>
              </a:rPr>
              <a:pPr/>
              <a:t>24</a:t>
            </a:fld>
            <a:endParaRPr lang="en-AU">
              <a:latin typeface="Arial" pitchFamily="-109" charset="0"/>
            </a:endParaRPr>
          </a:p>
        </p:txBody>
      </p:sp>
      <p:sp>
        <p:nvSpPr>
          <p:cNvPr id="73731" name="Rectangle 1026"/>
          <p:cNvSpPr>
            <a:spLocks noGrp="1" noRot="1" noChangeAspect="1" noChangeArrowheads="1" noTextEdit="1"/>
          </p:cNvSpPr>
          <p:nvPr>
            <p:ph type="sldImg"/>
          </p:nvPr>
        </p:nvSpPr>
        <p:spPr>
          <a:ln/>
        </p:spPr>
      </p:sp>
      <p:sp>
        <p:nvSpPr>
          <p:cNvPr id="73732"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10" charset="0"/>
                <a:ea typeface="ＭＳ Ｐゴシック" pitchFamily="-110" charset="-128"/>
                <a:cs typeface="ＭＳ Ｐゴシック" pitchFamily="-110" charset="-128"/>
              </a:rPr>
              <a:t>A straightforward solution to the security problem in this context is to encrypt</a:t>
            </a:r>
          </a:p>
          <a:p>
            <a:r>
              <a:rPr lang="en-US" sz="1200" kern="1200" baseline="0" dirty="0">
                <a:solidFill>
                  <a:schemeClr val="tx1"/>
                </a:solidFill>
                <a:latin typeface="Arial" pitchFamily="-110" charset="0"/>
                <a:ea typeface="ＭＳ Ｐゴシック" pitchFamily="-110" charset="-128"/>
                <a:cs typeface="ＭＳ Ｐゴシック" pitchFamily="-110" charset="-128"/>
              </a:rPr>
              <a:t>the entire database and not provide the encryption/decryption keys to the service</a:t>
            </a:r>
          </a:p>
          <a:p>
            <a:r>
              <a:rPr lang="en-US" sz="1200" kern="1200" baseline="0" dirty="0">
                <a:solidFill>
                  <a:schemeClr val="tx1"/>
                </a:solidFill>
                <a:latin typeface="Arial" pitchFamily="-110" charset="0"/>
                <a:ea typeface="ＭＳ Ｐゴシック" pitchFamily="-110" charset="-128"/>
                <a:cs typeface="ＭＳ Ｐゴシック" pitchFamily="-110" charset="-128"/>
              </a:rPr>
              <a:t>provider. This solution by itself is inflexible. The user has little ability to access</a:t>
            </a:r>
          </a:p>
          <a:p>
            <a:r>
              <a:rPr lang="en-US" sz="1200" kern="1200" baseline="0" dirty="0">
                <a:solidFill>
                  <a:schemeClr val="tx1"/>
                </a:solidFill>
                <a:latin typeface="Arial" pitchFamily="-110" charset="0"/>
                <a:ea typeface="ＭＳ Ｐゴシック" pitchFamily="-110" charset="-128"/>
                <a:cs typeface="ＭＳ Ｐゴシック" pitchFamily="-110" charset="-128"/>
              </a:rPr>
              <a:t>individual data items based on searches or indexing on key parameters, but rather</a:t>
            </a:r>
          </a:p>
          <a:p>
            <a:r>
              <a:rPr lang="en-US" sz="1200" kern="1200" baseline="0" dirty="0">
                <a:solidFill>
                  <a:schemeClr val="tx1"/>
                </a:solidFill>
                <a:latin typeface="Arial" pitchFamily="-110" charset="0"/>
                <a:ea typeface="ＭＳ Ｐゴシック" pitchFamily="-110" charset="-128"/>
                <a:cs typeface="ＭＳ Ｐゴシック" pitchFamily="-110" charset="-128"/>
              </a:rPr>
              <a:t>would have to download entire tables from the database, decrypt the tables, and</a:t>
            </a:r>
          </a:p>
          <a:p>
            <a:r>
              <a:rPr lang="en-US" sz="1200" kern="1200" baseline="0" dirty="0">
                <a:solidFill>
                  <a:schemeClr val="tx1"/>
                </a:solidFill>
                <a:latin typeface="Arial" pitchFamily="-110" charset="0"/>
                <a:ea typeface="ＭＳ Ｐゴシック" pitchFamily="-110" charset="-128"/>
                <a:cs typeface="ＭＳ Ｐゴシック" pitchFamily="-110" charset="-128"/>
              </a:rPr>
              <a:t>work with the results. To provide more flexibility, it must be possible to work with</a:t>
            </a:r>
          </a:p>
          <a:p>
            <a:r>
              <a:rPr lang="en-US" sz="1200" kern="1200" baseline="0" dirty="0">
                <a:solidFill>
                  <a:schemeClr val="tx1"/>
                </a:solidFill>
                <a:latin typeface="Arial" pitchFamily="-110" charset="0"/>
                <a:ea typeface="ＭＳ Ｐゴシック" pitchFamily="-110" charset="-128"/>
                <a:cs typeface="ＭＳ Ｐゴシック" pitchFamily="-110" charset="-128"/>
              </a:rPr>
              <a:t>the database in its encrypted form.</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An example of such an approach, depicted in Figure 5.9 , is reported in</a:t>
            </a:r>
          </a:p>
          <a:p>
            <a:r>
              <a:rPr lang="en-US" sz="1200" kern="1200" baseline="0" dirty="0">
                <a:solidFill>
                  <a:schemeClr val="tx1"/>
                </a:solidFill>
                <a:latin typeface="Arial" pitchFamily="-110" charset="0"/>
                <a:ea typeface="ＭＳ Ｐゴシック" pitchFamily="-110" charset="-128"/>
                <a:cs typeface="ＭＳ Ｐゴシック" pitchFamily="-110" charset="-128"/>
              </a:rPr>
              <a:t>[DAMI05] and [DAMI03]. A similar approach is described in [HACI02]. Four</a:t>
            </a:r>
          </a:p>
          <a:p>
            <a:r>
              <a:rPr lang="en-US" sz="1200" kern="1200" baseline="0" dirty="0">
                <a:solidFill>
                  <a:schemeClr val="tx1"/>
                </a:solidFill>
                <a:latin typeface="Arial" pitchFamily="-110" charset="0"/>
                <a:ea typeface="ＭＳ Ｐゴシック" pitchFamily="-110" charset="-128"/>
                <a:cs typeface="ＭＳ Ｐゴシック" pitchFamily="-110" charset="-128"/>
              </a:rPr>
              <a:t>entities are involved:</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Data owner: An organization that produces data to be made available for</a:t>
            </a:r>
          </a:p>
          <a:p>
            <a:r>
              <a:rPr lang="en-US" sz="1200" kern="1200" baseline="0" dirty="0">
                <a:solidFill>
                  <a:schemeClr val="tx1"/>
                </a:solidFill>
                <a:latin typeface="Arial" pitchFamily="-110" charset="0"/>
                <a:ea typeface="ＭＳ Ｐゴシック" pitchFamily="-110" charset="-128"/>
                <a:cs typeface="ＭＳ Ｐゴシック" pitchFamily="-110" charset="-128"/>
              </a:rPr>
              <a:t>controlled release, either within the organization or to external users.</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User: Human entity that presents requests (queries) to the system. The user</a:t>
            </a:r>
          </a:p>
          <a:p>
            <a:r>
              <a:rPr lang="en-US" sz="1200" kern="1200" baseline="0" dirty="0">
                <a:solidFill>
                  <a:schemeClr val="tx1"/>
                </a:solidFill>
                <a:latin typeface="Arial" pitchFamily="-110" charset="0"/>
                <a:ea typeface="ＭＳ Ｐゴシック" pitchFamily="-110" charset="-128"/>
                <a:cs typeface="ＭＳ Ｐゴシック" pitchFamily="-110" charset="-128"/>
              </a:rPr>
              <a:t>could be an employee of the organization who is granted access to the database</a:t>
            </a:r>
          </a:p>
          <a:p>
            <a:r>
              <a:rPr lang="en-US" sz="1200" kern="1200" baseline="0" dirty="0">
                <a:solidFill>
                  <a:schemeClr val="tx1"/>
                </a:solidFill>
                <a:latin typeface="Arial" pitchFamily="-110" charset="0"/>
                <a:ea typeface="ＭＳ Ｐゴシック" pitchFamily="-110" charset="-128"/>
                <a:cs typeface="ＭＳ Ｐゴシック" pitchFamily="-110" charset="-128"/>
              </a:rPr>
              <a:t>via the server, or a user external to the organization who, after authentication,</a:t>
            </a:r>
          </a:p>
          <a:p>
            <a:r>
              <a:rPr lang="en-US" sz="1200" kern="1200" baseline="0" dirty="0">
                <a:solidFill>
                  <a:schemeClr val="tx1"/>
                </a:solidFill>
                <a:latin typeface="Arial" pitchFamily="-110" charset="0"/>
                <a:ea typeface="ＭＳ Ｐゴシック" pitchFamily="-110" charset="-128"/>
                <a:cs typeface="ＭＳ Ｐゴシック" pitchFamily="-110" charset="-128"/>
              </a:rPr>
              <a:t>is granted access.</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b="1" kern="1200" baseline="0" dirty="0">
                <a:solidFill>
                  <a:schemeClr val="tx1"/>
                </a:solidFill>
                <a:latin typeface="Arial" pitchFamily="-110" charset="0"/>
                <a:ea typeface="ＭＳ Ｐゴシック" pitchFamily="-110" charset="-128"/>
                <a:cs typeface="ＭＳ Ｐゴシック" pitchFamily="-110" charset="-128"/>
              </a:rPr>
              <a:t>Client: Frontend that transforms user queries into queries on the encrypted</a:t>
            </a:r>
          </a:p>
          <a:p>
            <a:r>
              <a:rPr lang="en-US" sz="1200" kern="1200" baseline="0" dirty="0">
                <a:solidFill>
                  <a:schemeClr val="tx1"/>
                </a:solidFill>
                <a:latin typeface="Arial" pitchFamily="-110" charset="0"/>
                <a:ea typeface="ＭＳ Ｐゴシック" pitchFamily="-110" charset="-128"/>
                <a:cs typeface="ＭＳ Ｐゴシック" pitchFamily="-110" charset="-128"/>
              </a:rPr>
              <a:t>data stored on the server.</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Server: An organization that receives the encrypted data from a data owner</a:t>
            </a:r>
          </a:p>
          <a:p>
            <a:r>
              <a:rPr lang="en-US" sz="1200" kern="1200" baseline="0" dirty="0">
                <a:solidFill>
                  <a:schemeClr val="tx1"/>
                </a:solidFill>
                <a:latin typeface="Arial" pitchFamily="-110" charset="0"/>
                <a:ea typeface="ＭＳ Ｐゴシック" pitchFamily="-110" charset="-128"/>
                <a:cs typeface="ＭＳ Ｐゴシック" pitchFamily="-110" charset="-128"/>
              </a:rPr>
              <a:t>and makes them available for distribution to clients. The server could in</a:t>
            </a:r>
          </a:p>
          <a:p>
            <a:r>
              <a:rPr lang="en-US" sz="1200" kern="1200" baseline="0" dirty="0">
                <a:solidFill>
                  <a:schemeClr val="tx1"/>
                </a:solidFill>
                <a:latin typeface="Arial" pitchFamily="-110" charset="0"/>
                <a:ea typeface="ＭＳ Ｐゴシック" pitchFamily="-110" charset="-128"/>
                <a:cs typeface="ＭＳ Ｐゴシック" pitchFamily="-110" charset="-128"/>
              </a:rPr>
              <a:t>fact be owned by the data owner but, more typically, is a facility owned and</a:t>
            </a:r>
          </a:p>
          <a:p>
            <a:r>
              <a:rPr lang="en-US" sz="1200" kern="1200" baseline="0" dirty="0">
                <a:solidFill>
                  <a:schemeClr val="tx1"/>
                </a:solidFill>
                <a:latin typeface="Arial" pitchFamily="-110" charset="0"/>
                <a:ea typeface="ＭＳ Ｐゴシック" pitchFamily="-110" charset="-128"/>
                <a:cs typeface="ＭＳ Ｐゴシック" pitchFamily="-110" charset="-128"/>
              </a:rPr>
              <a:t>maintained by an external provider.</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914349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10" charset="0"/>
                <a:ea typeface="ＭＳ Ｐゴシック" pitchFamily="-110" charset="-128"/>
                <a:cs typeface="ＭＳ Ｐゴシック" pitchFamily="-110" charset="-128"/>
              </a:rPr>
              <a:t>There is an increasingly prominent trend in many organizations to move a</a:t>
            </a:r>
          </a:p>
          <a:p>
            <a:r>
              <a:rPr lang="en-US" sz="1200" kern="1200" baseline="0" dirty="0">
                <a:solidFill>
                  <a:schemeClr val="tx1"/>
                </a:solidFill>
                <a:latin typeface="Arial" pitchFamily="-110" charset="0"/>
                <a:ea typeface="ＭＳ Ｐゴシック" pitchFamily="-110" charset="-128"/>
                <a:cs typeface="ＭＳ Ｐゴシック" pitchFamily="-110" charset="-128"/>
              </a:rPr>
              <a:t>substantial portion or even all information technology (IT) operations to an</a:t>
            </a:r>
          </a:p>
          <a:p>
            <a:r>
              <a:rPr lang="en-US" sz="1200" kern="1200" baseline="0" dirty="0">
                <a:solidFill>
                  <a:schemeClr val="tx1"/>
                </a:solidFill>
                <a:latin typeface="Arial" pitchFamily="-110" charset="0"/>
                <a:ea typeface="ＭＳ Ｐゴシック" pitchFamily="-110" charset="-128"/>
                <a:cs typeface="ＭＳ Ｐゴシック" pitchFamily="-110" charset="-128"/>
              </a:rPr>
              <a:t>Internet-connected infrastructure known as enterprise cloud computing. The use</a:t>
            </a:r>
          </a:p>
          <a:p>
            <a:r>
              <a:rPr lang="en-US" sz="1200" kern="1200" baseline="0" dirty="0">
                <a:solidFill>
                  <a:schemeClr val="tx1"/>
                </a:solidFill>
                <a:latin typeface="Arial" pitchFamily="-110" charset="0"/>
                <a:ea typeface="ＭＳ Ｐゴシック" pitchFamily="-110" charset="-128"/>
                <a:cs typeface="ＭＳ Ｐゴシック" pitchFamily="-110" charset="-128"/>
              </a:rPr>
              <a:t>of cloud computing raises a number of security issues, particularly in the area of</a:t>
            </a:r>
          </a:p>
          <a:p>
            <a:r>
              <a:rPr lang="en-US" sz="1200" kern="1200" baseline="0" dirty="0">
                <a:solidFill>
                  <a:schemeClr val="tx1"/>
                </a:solidFill>
                <a:latin typeface="Arial" pitchFamily="-110" charset="0"/>
                <a:ea typeface="ＭＳ Ｐゴシック" pitchFamily="-110" charset="-128"/>
                <a:cs typeface="ＭＳ Ｐゴシック" pitchFamily="-110" charset="-128"/>
              </a:rPr>
              <a:t>database security.</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NIST SP-800-145 defines cloud computing as follows:</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 model for enabling ubiquitous, convenient, on-demand</a:t>
            </a:r>
          </a:p>
          <a:p>
            <a:r>
              <a:rPr lang="en-US" sz="1200" kern="1200" baseline="0" dirty="0">
                <a:solidFill>
                  <a:schemeClr val="tx1"/>
                </a:solidFill>
                <a:latin typeface="Arial" pitchFamily="-110" charset="0"/>
                <a:ea typeface="ＭＳ Ｐゴシック" pitchFamily="-110" charset="-128"/>
                <a:cs typeface="ＭＳ Ｐゴシック" pitchFamily="-110" charset="-128"/>
              </a:rPr>
              <a:t>network access to a shared pool of configurable computing resources (e.g.,</a:t>
            </a:r>
          </a:p>
          <a:p>
            <a:r>
              <a:rPr lang="en-US" sz="1200" kern="1200" baseline="0" dirty="0">
                <a:solidFill>
                  <a:schemeClr val="tx1"/>
                </a:solidFill>
                <a:latin typeface="Arial" pitchFamily="-110" charset="0"/>
                <a:ea typeface="ＭＳ Ｐゴシック" pitchFamily="-110" charset="-128"/>
                <a:cs typeface="ＭＳ Ｐゴシック" pitchFamily="-110" charset="-128"/>
              </a:rPr>
              <a:t>networks, servers, storage, applications, and services) that can be rapidly</a:t>
            </a:r>
          </a:p>
          <a:p>
            <a:r>
              <a:rPr lang="en-US" sz="1200" kern="1200" baseline="0" dirty="0">
                <a:solidFill>
                  <a:schemeClr val="tx1"/>
                </a:solidFill>
                <a:latin typeface="Arial" pitchFamily="-110" charset="0"/>
                <a:ea typeface="ＭＳ Ｐゴシック" pitchFamily="-110" charset="-128"/>
                <a:cs typeface="ＭＳ Ｐゴシック" pitchFamily="-110" charset="-128"/>
              </a:rPr>
              <a:t>provisioned and released with minimal management effort or service provider</a:t>
            </a:r>
          </a:p>
          <a:p>
            <a:r>
              <a:rPr lang="en-US" sz="1200" kern="1200" baseline="0" dirty="0">
                <a:solidFill>
                  <a:schemeClr val="tx1"/>
                </a:solidFill>
                <a:latin typeface="Arial" pitchFamily="-110" charset="0"/>
                <a:ea typeface="ＭＳ Ｐゴシック" pitchFamily="-110" charset="-128"/>
                <a:cs typeface="ＭＳ Ｐゴシック" pitchFamily="-110" charset="-128"/>
              </a:rPr>
              <a:t>interaction. This cloud model promotes availability and is composed of five</a:t>
            </a:r>
          </a:p>
          <a:p>
            <a:r>
              <a:rPr lang="en-US" sz="1200" kern="1200" baseline="0" dirty="0">
                <a:solidFill>
                  <a:schemeClr val="tx1"/>
                </a:solidFill>
                <a:latin typeface="Arial" pitchFamily="-110" charset="0"/>
                <a:ea typeface="ＭＳ Ｐゴシック" pitchFamily="-110" charset="-128"/>
                <a:cs typeface="ＭＳ Ｐゴシック" pitchFamily="-110" charset="-128"/>
              </a:rPr>
              <a:t>essential characteristics, three service models, and four deployment models.</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25</a:t>
            </a:fld>
            <a:endParaRPr lang="en-AU"/>
          </a:p>
        </p:txBody>
      </p:sp>
    </p:spTree>
    <p:extLst>
      <p:ext uri="{BB962C8B-B14F-4D97-AF65-F5344CB8AC3E}">
        <p14:creationId xmlns:p14="http://schemas.microsoft.com/office/powerpoint/2010/main" val="2604209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10" charset="0"/>
                <a:ea typeface="ＭＳ Ｐゴシック" pitchFamily="-110" charset="-128"/>
                <a:cs typeface="ＭＳ Ｐゴシック" pitchFamily="-110" charset="-128"/>
              </a:rPr>
              <a:t>Figure 5.13 illustrates the typical cloud service context. An enterprise maintains</a:t>
            </a:r>
          </a:p>
          <a:p>
            <a:r>
              <a:rPr lang="en-US" sz="1200" kern="1200" baseline="0" dirty="0">
                <a:solidFill>
                  <a:schemeClr val="tx1"/>
                </a:solidFill>
                <a:latin typeface="Arial" pitchFamily="-110" charset="0"/>
                <a:ea typeface="ＭＳ Ｐゴシック" pitchFamily="-110" charset="-128"/>
                <a:cs typeface="ＭＳ Ｐゴシック" pitchFamily="-110" charset="-128"/>
              </a:rPr>
              <a:t>workstations within an enterprise LAN or set of LANs, which are connected by</a:t>
            </a:r>
          </a:p>
          <a:p>
            <a:r>
              <a:rPr lang="en-US" sz="1200" kern="1200" baseline="0" dirty="0">
                <a:solidFill>
                  <a:schemeClr val="tx1"/>
                </a:solidFill>
                <a:latin typeface="Arial" pitchFamily="-110" charset="0"/>
                <a:ea typeface="ＭＳ Ｐゴシック" pitchFamily="-110" charset="-128"/>
                <a:cs typeface="ＭＳ Ｐゴシック" pitchFamily="-110" charset="-128"/>
              </a:rPr>
              <a:t>a router through a network or the Internet to the cloud service provider. The cloud</a:t>
            </a:r>
          </a:p>
          <a:p>
            <a:r>
              <a:rPr lang="en-US" sz="1200" kern="1200" baseline="0" dirty="0">
                <a:solidFill>
                  <a:schemeClr val="tx1"/>
                </a:solidFill>
                <a:latin typeface="Arial" pitchFamily="-110" charset="0"/>
                <a:ea typeface="ＭＳ Ｐゴシック" pitchFamily="-110" charset="-128"/>
                <a:cs typeface="ＭＳ Ｐゴシック" pitchFamily="-110" charset="-128"/>
              </a:rPr>
              <a:t>service provider maintains a massive collection of servers, which it manages with a</a:t>
            </a:r>
          </a:p>
          <a:p>
            <a:r>
              <a:rPr lang="en-US" sz="1200" kern="1200" baseline="0" dirty="0">
                <a:solidFill>
                  <a:schemeClr val="tx1"/>
                </a:solidFill>
                <a:latin typeface="Arial" pitchFamily="-110" charset="0"/>
                <a:ea typeface="ＭＳ Ｐゴシック" pitchFamily="-110" charset="-128"/>
                <a:cs typeface="ＭＳ Ｐゴシック" pitchFamily="-110" charset="-128"/>
              </a:rPr>
              <a:t>variety of network management, redundancy, and security tools. In the figure, the cloud</a:t>
            </a:r>
          </a:p>
          <a:p>
            <a:r>
              <a:rPr lang="en-US" sz="1200" kern="1200" baseline="0" dirty="0">
                <a:solidFill>
                  <a:schemeClr val="tx1"/>
                </a:solidFill>
                <a:latin typeface="Arial" pitchFamily="-110" charset="0"/>
                <a:ea typeface="ＭＳ Ｐゴシック" pitchFamily="-110" charset="-128"/>
                <a:cs typeface="ＭＳ Ｐゴシック" pitchFamily="-110" charset="-128"/>
              </a:rPr>
              <a:t>infrastructure is shown as a collection of blade servers, which is a common architecture.</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26</a:t>
            </a:fld>
            <a:endParaRPr lang="en-AU"/>
          </a:p>
        </p:txBody>
      </p:sp>
    </p:spTree>
    <p:extLst>
      <p:ext uri="{BB962C8B-B14F-4D97-AF65-F5344CB8AC3E}">
        <p14:creationId xmlns:p14="http://schemas.microsoft.com/office/powerpoint/2010/main" val="412834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b="0" kern="1200" baseline="0" dirty="0">
                <a:solidFill>
                  <a:schemeClr val="tx1"/>
                </a:solidFill>
                <a:latin typeface="Arial" pitchFamily="-110" charset="0"/>
                <a:ea typeface="ＭＳ Ｐゴシック" pitchFamily="-110" charset="-128"/>
                <a:cs typeface="ＭＳ Ｐゴシック" pitchFamily="-110" charset="-128"/>
              </a:rPr>
              <a:t>The definition refers to various models and characteristics, whose relationship is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illustrated in Figure 5.11 . The essential characteristics of cloud computing include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following:</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Broad network access: Capabilities are available over the network and</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accessed through standard mechanisms that promote use by heterogeneous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thin or thick client platforms (e.g., mobile phones, laptops, and </a:t>
            </a:r>
            <a:r>
              <a:rPr lang="en-US" sz="1200" b="0" kern="1200" baseline="0" dirty="0" err="1">
                <a:solidFill>
                  <a:schemeClr val="tx1"/>
                </a:solidFill>
                <a:latin typeface="Arial" pitchFamily="-110" charset="0"/>
                <a:ea typeface="ＭＳ Ｐゴシック" pitchFamily="-110" charset="-128"/>
                <a:cs typeface="ＭＳ Ｐゴシック" pitchFamily="-110" charset="-128"/>
              </a:rPr>
              <a:t>PDAs</a:t>
            </a:r>
            <a:r>
              <a:rPr lang="en-US" sz="1200" b="0" kern="1200" baseline="0" dirty="0">
                <a:solidFill>
                  <a:schemeClr val="tx1"/>
                </a:solidFill>
                <a:latin typeface="Arial" pitchFamily="-110" charset="0"/>
                <a:ea typeface="ＭＳ Ｐゴシック" pitchFamily="-110" charset="-128"/>
                <a:cs typeface="ＭＳ Ｐゴシック" pitchFamily="-110" charset="-128"/>
              </a:rPr>
              <a:t>) as well</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as other traditional or cloud-based software services.</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Rapid elasticity: Cloud computing gives you the ability to expand and</a:t>
            </a:r>
          </a:p>
          <a:p>
            <a:r>
              <a:rPr lang="en-US" sz="1200" b="0" kern="1200" baseline="0" dirty="0">
                <a:solidFill>
                  <a:schemeClr val="tx1"/>
                </a:solidFill>
                <a:latin typeface="Arial" pitchFamily="-110" charset="0"/>
                <a:ea typeface="ＭＳ Ｐゴシック" pitchFamily="-110" charset="-128"/>
                <a:cs typeface="ＭＳ Ｐゴシック" pitchFamily="-110" charset="-128"/>
              </a:rPr>
              <a:t>reduce resources according to your specific service requirement. For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example, you may need a large number of server resources for the duration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of a specific task. You can then release these resources upon completion of</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task.</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Measured service: Cloud systems automatically control and optimize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resource use by leveraging a metering capability at some level of abstraction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appropriate to the type of service (e.g., storage, processing, bandwidth, and</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active user accounts). Resource usage can be monitored, controlled, and</a:t>
            </a:r>
          </a:p>
          <a:p>
            <a:r>
              <a:rPr lang="en-US" sz="1200" b="0" kern="1200" baseline="0" dirty="0">
                <a:solidFill>
                  <a:schemeClr val="tx1"/>
                </a:solidFill>
                <a:latin typeface="Arial" pitchFamily="-110" charset="0"/>
                <a:ea typeface="ＭＳ Ｐゴシック" pitchFamily="-110" charset="-128"/>
                <a:cs typeface="ＭＳ Ｐゴシック" pitchFamily="-110" charset="-128"/>
              </a:rPr>
              <a:t>reported, providing transparency for both the provider and consumer of the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utilized service.</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On-demand self-service: A consumer can unilaterally provision computing</a:t>
            </a:r>
          </a:p>
          <a:p>
            <a:r>
              <a:rPr lang="en-US" sz="1200" b="0" kern="1200" baseline="0" dirty="0">
                <a:solidFill>
                  <a:schemeClr val="tx1"/>
                </a:solidFill>
                <a:latin typeface="Arial" pitchFamily="-110" charset="0"/>
                <a:ea typeface="ＭＳ Ｐゴシック" pitchFamily="-110" charset="-128"/>
                <a:cs typeface="ＭＳ Ｐゴシック" pitchFamily="-110" charset="-128"/>
              </a:rPr>
              <a:t>capabilities, such as server time and network storage, as needed automatically</a:t>
            </a:r>
          </a:p>
          <a:p>
            <a:r>
              <a:rPr lang="en-US" sz="1200" b="0" kern="1200" baseline="0" dirty="0">
                <a:solidFill>
                  <a:schemeClr val="tx1"/>
                </a:solidFill>
                <a:latin typeface="Arial" pitchFamily="-110" charset="0"/>
                <a:ea typeface="ＭＳ Ｐゴシック" pitchFamily="-110" charset="-128"/>
                <a:cs typeface="ＭＳ Ｐゴシック" pitchFamily="-110" charset="-128"/>
              </a:rPr>
              <a:t>without requiring human interaction with each service provider. Because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service is on demand, the resources are not permanent parts of your IT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infrastructure.</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Resource pooling: The provider’s computing resources are pooled to serve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multiple consumers using a multi-tenant model, with different physical and</a:t>
            </a:r>
          </a:p>
          <a:p>
            <a:r>
              <a:rPr lang="en-US" sz="1200" b="0" kern="1200" baseline="0" dirty="0">
                <a:solidFill>
                  <a:schemeClr val="tx1"/>
                </a:solidFill>
                <a:latin typeface="Arial" pitchFamily="-110" charset="0"/>
                <a:ea typeface="ＭＳ Ｐゴシック" pitchFamily="-110" charset="-128"/>
                <a:cs typeface="ＭＳ Ｐゴシック" pitchFamily="-110" charset="-128"/>
              </a:rPr>
              <a:t>virtual resources dynamically assigned and reassigned according to consumer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demand. There is a degree of location independence in that the customer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generally has no control or knowledge over the exact location of the provided</a:t>
            </a:r>
          </a:p>
          <a:p>
            <a:r>
              <a:rPr lang="en-US" sz="1200" b="0" kern="1200" baseline="0" dirty="0">
                <a:solidFill>
                  <a:schemeClr val="tx1"/>
                </a:solidFill>
                <a:latin typeface="Arial" pitchFamily="-110" charset="0"/>
                <a:ea typeface="ＭＳ Ｐゴシック" pitchFamily="-110" charset="-128"/>
                <a:cs typeface="ＭＳ Ｐゴシック" pitchFamily="-110" charset="-128"/>
              </a:rPr>
              <a:t>resources, but may be able to specify location at a higher level of abstraction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(e.g., country, state, or datacenter). Examples of resources include storage,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processing, memory, network bandwidth, and virtual machines. Even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private clouds tend to pool resources between different parts of the same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organization.</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27</a:t>
            </a:fld>
            <a:endParaRPr lang="en-AU"/>
          </a:p>
        </p:txBody>
      </p:sp>
    </p:spTree>
    <p:extLst>
      <p:ext uri="{BB962C8B-B14F-4D97-AF65-F5344CB8AC3E}">
        <p14:creationId xmlns:p14="http://schemas.microsoft.com/office/powerpoint/2010/main" val="420871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28</a:t>
            </a:fld>
            <a:endParaRPr lang="en-AU"/>
          </a:p>
        </p:txBody>
      </p:sp>
    </p:spTree>
    <p:extLst>
      <p:ext uri="{BB962C8B-B14F-4D97-AF65-F5344CB8AC3E}">
        <p14:creationId xmlns:p14="http://schemas.microsoft.com/office/powerpoint/2010/main" val="2787550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NIST defines three service models , which can be viewed as nested service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alternatives (Figure 5.12):</a:t>
            </a: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Software as a service (SaaS):  Provides service to customers in the form of</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software, specifically application software, running on and accessible in the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cloud. SaaS follows the familiar model of Web services, in this case applied</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to cloud resources. SaaS enables the customer to use the cloud provider’s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applications running on the provider’s cloud infrastructure. The applications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are accessible from various client devices through a simple interface such as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 Web browser. Instead of obtaining desktop and server licenses for software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products it uses, an enterprise obtains the same functions from the cloud service.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SaaS saves the complexity of software installation, maintenance, upgrades, and</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patches. Examples of services at this level are Gmail, Google’s e-mail service,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and Salesforce.com, which helps firms keep track of their customers.</a:t>
            </a: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Platform as a service (PaaS):  Provides service to customers in the form of</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 platform on which the customer’s applications can run. PaaS enables the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customer to deploy onto the cloud infrastructure customer-created or</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acquired applications. A PaaS cloud provides useful software building blocks,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plus a number of development tools, such as programming languages, runtime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environments, and other tools that assist in deploying new applications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In effect, PaaS is an operating system in the cloud. PaaS is useful for an</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organization that wants to develop new or tailored applications while paying</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for the needed computing resources only as needed and only for as long as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needed. Google App Engine and the Salesforce1 Platform from Salesforce.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com are examples of PaaS.</a:t>
            </a: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Infrastructure as a service (IaaS):  Provides the customer access to the underlying</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cloud infrastructure. IaaS provides virtual machines and other abstracted</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hardware and operating systems, which may be controlled through a service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 programming interface (API). IaaS offers the customer processing,</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storage, networks, and other fundamental computing resources so that</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customer is able to deploy and run arbitrary software, which can include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operating systems and applications. IaaS enables customers to combine basic</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computing services, such as number crunching and data storage, to build highly</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adaptable computer systems. Examples of IaaS are Amazon Elastic Compute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Cloud (Amazon EC2) and Windows Azure.</a:t>
            </a: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roles of the cloud consumer and provider have already been discussed. To</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summarize, a cloud provider  can provide one or more of the cloud services to meet</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IT and business requirements of cloud consumers . For each of the three service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 models (SaaS, PaaS, and IaaS), the CP provides the storage and processing facilities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needed to support that service model, together with a cloud interface for cloud</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 consumers. For SaaS, the CP deploys, configures, maintains, and updates the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operation of the software applications on a cloud infrastructure so that the services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are provisioned at the expected service levels to cloud consumers. The consumers</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of SaaS can be organizations that provide their members with access to software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applications, end users who directly use software applications, or software application</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administrators who configure applications for end users.</a:t>
            </a: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For PaaS, the CP manages the computing infrastructure for the platform and</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runs the cloud software that provides the components of the platform, such as runtime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software execution stack, databases, and other middleware components. Cloud</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consumers of PaaS can employ the tools and execution resources provided by CPs to</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develop, test, deploy, and manage the applications hosted in a cloud environment.</a:t>
            </a: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For IaaS, the CP acquires the physical computing resources underlying the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 including the servers, networks, storage, and hosting infrastructure. The</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IaaS cloud consumer in turn uses these computing resources, such as a virtual computer,</a:t>
            </a:r>
          </a:p>
          <a:p>
            <a:r>
              <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rPr>
              <a:t>for their fundamental computing needs.</a:t>
            </a: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endParaRPr lang="en-US" altLang="zh-CN"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3C198186-20EE-9348-AA27-7E60E141A490}" type="slidenum">
              <a:rPr lang="en-AU" smtClean="0"/>
              <a:pPr>
                <a:defRPr/>
              </a:pPr>
              <a:t>29</a:t>
            </a:fld>
            <a:endParaRPr lang="en-AU"/>
          </a:p>
        </p:txBody>
      </p:sp>
    </p:spTree>
    <p:extLst>
      <p:ext uri="{BB962C8B-B14F-4D97-AF65-F5344CB8AC3E}">
        <p14:creationId xmlns:p14="http://schemas.microsoft.com/office/powerpoint/2010/main" val="1837797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NIST defines four deployment models :</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Public cloud:  The cloud infrastructure is made available to the general public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a large industry group and is owned by an organization selling cloud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services. The cloud provider is responsible both for the cloud infrastructure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for the control of data and operations within the cloud.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Private cloud: The cloud infrastructure is operated solely for an organization.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 may be managed by the organization or a third party and may exist 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premise or off premise. The cloud provider is responsible only for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infrastructure and not for the control.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Community cloud: The cloud infrastructure is shared by several organizations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supports a specific community that has shared concerns (e.g., mission,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security requirements, policy, and compliance considerations). It may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managed by the organizations or a third party and may exist on premise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off premise.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Hybrid cloud: The cloud infrastructure is a composition of two or more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clouds (private, community, or public) that remain unique entities but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bound together by standardized or proprietary technology that enables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data and application portability (e.g., cloud bursting for load balancing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between clouds).</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30</a:t>
            </a:fld>
            <a:endParaRPr lang="en-AU"/>
          </a:p>
        </p:txBody>
      </p:sp>
    </p:spTree>
    <p:extLst>
      <p:ext uri="{BB962C8B-B14F-4D97-AF65-F5344CB8AC3E}">
        <p14:creationId xmlns:p14="http://schemas.microsoft.com/office/powerpoint/2010/main" val="3448157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b="0" kern="1200" baseline="0" dirty="0">
                <a:solidFill>
                  <a:schemeClr val="tx1"/>
                </a:solidFill>
                <a:latin typeface="Arial" pitchFamily="-110" charset="0"/>
                <a:ea typeface="ＭＳ Ｐゴシック" pitchFamily="-110" charset="-128"/>
                <a:cs typeface="ＭＳ Ｐゴシック" pitchFamily="-110" charset="-128"/>
              </a:rPr>
              <a:t>There are many ways to compromise data. Deletion or alteration of records without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 backup of the original content is an obvious example. Unlinking a record from</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 larger context may render it unrecoverable, as can storage on unreliable media.</a:t>
            </a:r>
          </a:p>
          <a:p>
            <a:r>
              <a:rPr lang="en-US" sz="1200" b="0" kern="1200" baseline="0" dirty="0">
                <a:solidFill>
                  <a:schemeClr val="tx1"/>
                </a:solidFill>
                <a:latin typeface="Arial" pitchFamily="-110" charset="0"/>
                <a:ea typeface="ＭＳ Ｐゴシック" pitchFamily="-110" charset="-128"/>
                <a:cs typeface="ＭＳ Ｐゴシック" pitchFamily="-110" charset="-128"/>
              </a:rPr>
              <a:t>Loss of an encoding key may result in effective destruction. Finally, unauthorized</a:t>
            </a:r>
          </a:p>
          <a:p>
            <a:r>
              <a:rPr lang="en-US" sz="1200" b="0" kern="1200" baseline="0" dirty="0">
                <a:solidFill>
                  <a:schemeClr val="tx1"/>
                </a:solidFill>
                <a:latin typeface="Arial" pitchFamily="-110" charset="0"/>
                <a:ea typeface="ＭＳ Ｐゴシック" pitchFamily="-110" charset="-128"/>
                <a:cs typeface="ＭＳ Ｐゴシック" pitchFamily="-110" charset="-128"/>
              </a:rPr>
              <a:t>parties must be prevented from gaining access to sensitive data.</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The threat of data compromise increases in the cloud, due to the number of</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and interactions between risks and challenges that are either unique to the cloud or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more dangerous because of the architectural or operational characteristics of the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cloud environment.</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Database environments used in cloud computing can vary significantly.</a:t>
            </a:r>
          </a:p>
          <a:p>
            <a:r>
              <a:rPr lang="en-US" sz="1200" b="0" kern="1200" baseline="0" dirty="0">
                <a:solidFill>
                  <a:schemeClr val="tx1"/>
                </a:solidFill>
                <a:latin typeface="Arial" pitchFamily="-110" charset="0"/>
                <a:ea typeface="ＭＳ Ｐゴシック" pitchFamily="-110" charset="-128"/>
                <a:cs typeface="ＭＳ Ｐゴシック" pitchFamily="-110" charset="-128"/>
              </a:rPr>
              <a:t>Some providers support a multi-instance model , which provides a unique DBMS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running on a virtual machine instance for each cloud subscriber. This gives the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subscriber complete control over role definition, user authorization, and other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administrative tasks related to security. Other providers support a multi-tenant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model , which provides a predefined environment for the cloud subscriber that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is shared with other tenants, typically through tagging data with a subscriber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identifier. Tagging gives the appearance of exclusive use of the instance, but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relies on the cloud provider to establish and maintain a sound secure database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environment.</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Data must be secured while at rest, in transit, and in use, and access to the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data must be controlled. The client can employ encryption to protect data in transit,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though this involves key management responsibilities for the CP. The client can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enforce access control techniques but, again, the CP is involved to some extent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depending on the service model used.</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For data at rest, the ideal security measure is for the client to encrypt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database and only store encrypted data in the cloud, with the CP having no access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to the encryption key. So long as the key remains secure, the CP has no ability to read</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data, although corruption and other denial-of-service attacks remain a risk. The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model depicted in Figure 5.10 works equally well when the data is stored in a cloud.</a:t>
            </a:r>
            <a:endParaRPr lang="en-US" b="0"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31</a:t>
            </a:fld>
            <a:endParaRPr lang="en-AU"/>
          </a:p>
        </p:txBody>
      </p:sp>
    </p:spTree>
    <p:extLst>
      <p:ext uri="{BB962C8B-B14F-4D97-AF65-F5344CB8AC3E}">
        <p14:creationId xmlns:p14="http://schemas.microsoft.com/office/powerpoint/2010/main" val="2747178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term security as a service  has generally meant a package of security services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offered by a service provider that offloads much of the security responsibility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an enterprise to the security service provider. Among the services typically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provided are authentication, anti-virus, antimalware/spyware, intrusion detection,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and security event management. In the context of cloud computing, cloud security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a service, designated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SecaaS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a segment of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SaaS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offering of a CP.</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Cloud Security Alliance defines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SecaaS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as the provision of security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applications and services via the cloud either to cloud-based infrastructure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software or from the cloud to the customers’ on-premise systems (Table 5.4)</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[CSA11b]. The Cloud Security Alliance has identified the following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SecaaS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categories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service: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Identity and access management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Data loss prevention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Web security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E-mail security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Security assessments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Intrusion management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Security information and event management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Encryption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Business continuity and disaster recovery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Network security</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32</a:t>
            </a:fld>
            <a:endParaRPr lang="en-AU"/>
          </a:p>
        </p:txBody>
      </p:sp>
    </p:spTree>
    <p:extLst>
      <p:ext uri="{BB962C8B-B14F-4D97-AF65-F5344CB8AC3E}">
        <p14:creationId xmlns:p14="http://schemas.microsoft.com/office/powerpoint/2010/main" val="1082319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this section, we examine these categories with a focus on security of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cloud-based infrastructure and services (Figure 5.15).</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and access management (IAM)  includes people, processes, and systems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are used to manage access to enterprise resources by assuring that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of an entity is verified, and then granting the correct level of access based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 this assured identity. One aspect of identity management is identity provisioning,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which has to do with providing access to identified users and subsequently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deprovisioning</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denying access, to users when the client enterprise designates such users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no longer having access to enterprise resources in the cloud. Another aspect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management is for the cloud to participate in the federated identity management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scheme (see Chapter 15) used by the client enterprise. Among other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requirements, the cloud service provider (CSP) must be able to exchange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attributes with the enterprise’s chosen identity provider.</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access management portion of IAM involves authentication and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control services. For example, the CSP must be able to authenticate users in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trustworthy manner. The access control requirements in SPI environments include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establishing trusted user profile and policy information, using it to control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within the cloud service, and doing this in an auditable way.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Data loss prevention (DLP)  is the monitoring, protecting, and verifying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security of data at rest, in motion, and in use. Much of DLP can be implemented by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cloud client, such as discussed in Section 16.6. The CSP can also provide DLP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services, such as implementing rules about what functions can be performed on data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various contexts.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Web security  is real-time protection offered either on premise through software/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appliance installation or via the Cloud by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proxying</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or redirecting Web traffic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CP. This provides an added layer of protection on top of things like antiviruses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prevent malware from entering the enterprise via activities such as Web browsing.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addition to protecting against malware, a cloud-based Web security service might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include usage policy enforcement, data backup, traffic control, and Web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control.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CSP may provide a Web-based e-mail service, for which security measures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needed. E-mail security  provides control over inbound and outbound email,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protecting the organization from phishing, malicious attachments, enforcing corporate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polices such as acceptable use and spam prevention. The CSP may also incorporate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digital signatures on all e-mail clients and provide optional e-mail encryption.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Security assessments  are third-part audits of cloud services. While this service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outside the province of the CSP, the CSP can provide tools and access points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facilitate various assessment activities.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Intrusion management  encompasses intrusion detection, prevention,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response. The core of this service is the implementation of intrusion detection systems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(IDSs) and intrusion prevention systems (IPSs) at entry points to the cloud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on servers in the cloud. An IDS is a set of automated tools designed to detect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unauthorized access to a host system. We discuss this in Chapter 21. An IPS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incor</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porates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IDS functionality but also includes mechanisms designed to block traffic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intruders.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Security information and event management (SIEM)  aggregates (via push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pull mechanisms) log and event data from virtual and real networks, applications,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systems. This information is then correlated and analyzed to provide real-time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reporting and alerting on information/events that may require intervention or other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type of response. The CSP typically provides an integrated service that can put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together information from a variety of sources both within the cloud and within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client enterprise network.</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Encryption  is a pervasive service that can be provided for data at rest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cloud, e-mail traffic, client-specific network management information, and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 Encryption services provided by the CSP involve a range of complex</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issues, including key management, how to implement virtual private network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(VPN) services in the cloud, application encryption, and data content access.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Business continuity and disaster recovery  comprise measures and mechanisms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ensure operational resiliency in the event of any service interruptions.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is an area where the CSP, because of economies of scale, can offer obvious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benefits to a cloud service client [WOOD10]. The CSP can provide backup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multiple locations, with reliable failover and disaster recovery facilities.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 must include a flexible infrastructure, redundancy of functions and hardware,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monitored operations, geographically distributed data centers, and network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survivability.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Network security  consists of security services that allocate access, distribute,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monitor, and protect the underlying resource services. Services include perimeter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server firewalls and denial-of-service protection. Many of the other services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listed in this section, including intrusion management, identity and access management,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data loss protection, and Web security, also contribute to the network security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33</a:t>
            </a:fld>
            <a:endParaRPr lang="en-AU"/>
          </a:p>
        </p:txBody>
      </p:sp>
    </p:spTree>
    <p:extLst>
      <p:ext uri="{BB962C8B-B14F-4D97-AF65-F5344CB8AC3E}">
        <p14:creationId xmlns:p14="http://schemas.microsoft.com/office/powerpoint/2010/main" val="2962828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49E7852-0CE3-1F42-AE1F-2C6BEDCEB64F}" type="slidenum">
              <a:rPr lang="en-AU">
                <a:latin typeface="Arial" pitchFamily="-109" charset="0"/>
              </a:rPr>
              <a:pPr/>
              <a:t>3</a:t>
            </a:fld>
            <a:endParaRPr lang="en-AU">
              <a:latin typeface="Arial" pitchFamily="-109"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dirty="0">
                <a:latin typeface="Arial" pitchFamily="-109" charset="0"/>
                <a:ea typeface="ＭＳ Ｐゴシック" pitchFamily="-109" charset="-128"/>
                <a:cs typeface="ＭＳ Ｐゴシック" pitchFamily="-109" charset="-128"/>
              </a:rPr>
              <a:t>The basic building block of a relational database is a table of data, consisting of rows</a:t>
            </a:r>
          </a:p>
          <a:p>
            <a:pPr eaLnBrk="1" hangingPunct="1"/>
            <a:r>
              <a:rPr lang="en-US" dirty="0">
                <a:latin typeface="Arial" pitchFamily="-109" charset="0"/>
                <a:ea typeface="ＭＳ Ｐゴシック" pitchFamily="-109" charset="-128"/>
                <a:cs typeface="ＭＳ Ｐゴシック" pitchFamily="-109" charset="-128"/>
              </a:rPr>
              <a:t>and columns, similar to a spreadsheet. Each column holds a particular type of data,</a:t>
            </a:r>
          </a:p>
          <a:p>
            <a:pPr eaLnBrk="1" hangingPunct="1"/>
            <a:r>
              <a:rPr lang="en-US" dirty="0">
                <a:latin typeface="Arial" pitchFamily="-109" charset="0"/>
                <a:ea typeface="ＭＳ Ｐゴシック" pitchFamily="-109" charset="-128"/>
                <a:cs typeface="ＭＳ Ｐゴシック" pitchFamily="-109" charset="-128"/>
              </a:rPr>
              <a:t>while each row contains a specific value for each column. Ideally, the table has at</a:t>
            </a:r>
          </a:p>
          <a:p>
            <a:pPr eaLnBrk="1" hangingPunct="1"/>
            <a:r>
              <a:rPr lang="en-US" dirty="0">
                <a:latin typeface="Arial" pitchFamily="-109" charset="0"/>
                <a:ea typeface="ＭＳ Ｐゴシック" pitchFamily="-109" charset="-128"/>
                <a:cs typeface="ＭＳ Ｐゴシック" pitchFamily="-109" charset="-128"/>
              </a:rPr>
              <a:t>least one column in which each value is unique, thus serving as an identifier for a</a:t>
            </a:r>
          </a:p>
          <a:p>
            <a:pPr eaLnBrk="1" hangingPunct="1"/>
            <a:r>
              <a:rPr lang="en-US" dirty="0">
                <a:latin typeface="Arial" pitchFamily="-109" charset="0"/>
                <a:ea typeface="ＭＳ Ｐゴシック" pitchFamily="-109" charset="-128"/>
                <a:cs typeface="ＭＳ Ｐゴシック" pitchFamily="-109" charset="-128"/>
              </a:rPr>
              <a:t>given entry. For example, a typical telephone directory contains one entry for each</a:t>
            </a:r>
          </a:p>
          <a:p>
            <a:pPr eaLnBrk="1" hangingPunct="1"/>
            <a:r>
              <a:rPr lang="en-US" dirty="0">
                <a:latin typeface="Arial" pitchFamily="-109" charset="0"/>
                <a:ea typeface="ＭＳ Ｐゴシック" pitchFamily="-109" charset="-128"/>
                <a:cs typeface="ＭＳ Ｐゴシック" pitchFamily="-109" charset="-128"/>
              </a:rPr>
              <a:t>subscriber, with columns for name, telephone number, and address. Such a table is</a:t>
            </a:r>
          </a:p>
          <a:p>
            <a:pPr eaLnBrk="1" hangingPunct="1"/>
            <a:r>
              <a:rPr lang="en-US" dirty="0">
                <a:latin typeface="Arial" pitchFamily="-109" charset="0"/>
                <a:ea typeface="ＭＳ Ｐゴシック" pitchFamily="-109" charset="-128"/>
                <a:cs typeface="ＭＳ Ｐゴシック" pitchFamily="-109" charset="-128"/>
              </a:rPr>
              <a:t>called a flat file because it is a single two-dimensional (rows and columns) file. In a</a:t>
            </a:r>
          </a:p>
          <a:p>
            <a:pPr eaLnBrk="1" hangingPunct="1"/>
            <a:r>
              <a:rPr lang="en-US" dirty="0">
                <a:latin typeface="Arial" pitchFamily="-109" charset="0"/>
                <a:ea typeface="ＭＳ Ｐゴシック" pitchFamily="-109" charset="-128"/>
                <a:cs typeface="ＭＳ Ｐゴシック" pitchFamily="-109" charset="-128"/>
              </a:rPr>
              <a:t>flat file, all of the data are stored in a single table. For the telephone directory, there</a:t>
            </a:r>
          </a:p>
          <a:p>
            <a:pPr eaLnBrk="1" hangingPunct="1"/>
            <a:r>
              <a:rPr lang="en-US" dirty="0">
                <a:latin typeface="Arial" pitchFamily="-109" charset="0"/>
                <a:ea typeface="ＭＳ Ｐゴシック" pitchFamily="-109" charset="-128"/>
                <a:cs typeface="ＭＳ Ｐゴシック" pitchFamily="-109" charset="-128"/>
              </a:rPr>
              <a:t>might be a number of subscribers with the same name, but the telephone numbers</a:t>
            </a:r>
          </a:p>
          <a:p>
            <a:pPr eaLnBrk="1" hangingPunct="1"/>
            <a:r>
              <a:rPr lang="en-US" dirty="0">
                <a:latin typeface="Arial" pitchFamily="-109" charset="0"/>
                <a:ea typeface="ＭＳ Ｐゴシック" pitchFamily="-109" charset="-128"/>
                <a:cs typeface="ＭＳ Ｐゴシック" pitchFamily="-109" charset="-128"/>
              </a:rPr>
              <a:t>should be unique, so that the telephone number serves as a unique identifier for a</a:t>
            </a:r>
          </a:p>
          <a:p>
            <a:pPr eaLnBrk="1" hangingPunct="1"/>
            <a:r>
              <a:rPr lang="en-US" dirty="0">
                <a:latin typeface="Arial" pitchFamily="-109" charset="0"/>
                <a:ea typeface="ＭＳ Ｐゴシック" pitchFamily="-109" charset="-128"/>
                <a:cs typeface="ＭＳ Ｐゴシック" pitchFamily="-109" charset="-128"/>
              </a:rPr>
              <a:t>row. However, two or more people sharing the same phone number might each be</a:t>
            </a:r>
          </a:p>
          <a:p>
            <a:pPr eaLnBrk="1" hangingPunct="1"/>
            <a:r>
              <a:rPr lang="en-US" dirty="0">
                <a:latin typeface="Arial" pitchFamily="-109" charset="0"/>
                <a:ea typeface="ＭＳ Ｐゴシック" pitchFamily="-109" charset="-128"/>
                <a:cs typeface="ＭＳ Ｐゴシック" pitchFamily="-109" charset="-128"/>
              </a:rPr>
              <a:t>listed in the directory. To continue to hold all of the data for the telephone directory</a:t>
            </a:r>
          </a:p>
          <a:p>
            <a:pPr eaLnBrk="1" hangingPunct="1"/>
            <a:r>
              <a:rPr lang="en-US" dirty="0">
                <a:latin typeface="Arial" pitchFamily="-109" charset="0"/>
                <a:ea typeface="ＭＳ Ｐゴシック" pitchFamily="-109" charset="-128"/>
                <a:cs typeface="ＭＳ Ｐゴシック" pitchFamily="-109" charset="-128"/>
              </a:rPr>
              <a:t>in a single table and to provide for a unique identifier for each row, we could require</a:t>
            </a:r>
          </a:p>
          <a:p>
            <a:pPr eaLnBrk="1" hangingPunct="1"/>
            <a:r>
              <a:rPr lang="en-US" dirty="0">
                <a:latin typeface="Arial" pitchFamily="-109" charset="0"/>
                <a:ea typeface="ＭＳ Ｐゴシック" pitchFamily="-109" charset="-128"/>
                <a:cs typeface="ＭＳ Ｐゴシック" pitchFamily="-109" charset="-128"/>
              </a:rPr>
              <a:t>a separate column for secondary subscriber, tertiary subscriber, and so on. The result</a:t>
            </a:r>
          </a:p>
          <a:p>
            <a:pPr eaLnBrk="1" hangingPunct="1"/>
            <a:r>
              <a:rPr lang="en-US" dirty="0">
                <a:latin typeface="Arial" pitchFamily="-109" charset="0"/>
                <a:ea typeface="ＭＳ Ｐゴシック" pitchFamily="-109" charset="-128"/>
                <a:cs typeface="ＭＳ Ｐゴシック" pitchFamily="-109" charset="-128"/>
              </a:rPr>
              <a:t>would be that for each telephone number in use, there is a single entry in the table.</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The drawback of using a single table is that some of the column positions for</a:t>
            </a:r>
          </a:p>
          <a:p>
            <a:pPr eaLnBrk="1" hangingPunct="1"/>
            <a:r>
              <a:rPr lang="en-US" dirty="0">
                <a:latin typeface="Arial" pitchFamily="-109" charset="0"/>
                <a:ea typeface="ＭＳ Ｐゴシック" pitchFamily="-109" charset="-128"/>
                <a:cs typeface="ＭＳ Ｐゴシック" pitchFamily="-109" charset="-128"/>
              </a:rPr>
              <a:t>a given row may be blank (not used). Also, any time a new service or new type of</a:t>
            </a:r>
          </a:p>
          <a:p>
            <a:pPr eaLnBrk="1" hangingPunct="1"/>
            <a:r>
              <a:rPr lang="en-US" dirty="0">
                <a:latin typeface="Arial" pitchFamily="-109" charset="0"/>
                <a:ea typeface="ＭＳ Ｐゴシック" pitchFamily="-109" charset="-128"/>
                <a:cs typeface="ＭＳ Ｐゴシック" pitchFamily="-109" charset="-128"/>
              </a:rPr>
              <a:t>information is incorporated in the database, more columns must be added and the</a:t>
            </a:r>
          </a:p>
          <a:p>
            <a:pPr eaLnBrk="1" hangingPunct="1"/>
            <a:r>
              <a:rPr lang="en-US" dirty="0">
                <a:latin typeface="Arial" pitchFamily="-109" charset="0"/>
                <a:ea typeface="ＭＳ Ｐゴシック" pitchFamily="-109" charset="-128"/>
                <a:cs typeface="ＭＳ Ｐゴシック" pitchFamily="-109" charset="-128"/>
              </a:rPr>
              <a:t>database and accompanying software must be redesigned and rebuilt.</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The relational database structure enables the creation of multiple tables</a:t>
            </a:r>
          </a:p>
          <a:p>
            <a:pPr eaLnBrk="1" hangingPunct="1"/>
            <a:r>
              <a:rPr lang="en-US" dirty="0">
                <a:latin typeface="Arial" pitchFamily="-109" charset="0"/>
                <a:ea typeface="ＭＳ Ｐゴシック" pitchFamily="-109" charset="-128"/>
                <a:cs typeface="ＭＳ Ｐゴシック" pitchFamily="-109" charset="-128"/>
              </a:rPr>
              <a:t>tied together by a unique identifier that is present in all tables.</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Users and applications use a relational query language to access the database.</a:t>
            </a:r>
          </a:p>
          <a:p>
            <a:pPr eaLnBrk="1" hangingPunct="1"/>
            <a:r>
              <a:rPr lang="en-US" dirty="0">
                <a:latin typeface="Arial" pitchFamily="-109" charset="0"/>
                <a:ea typeface="ＭＳ Ｐゴシック" pitchFamily="-109" charset="-128"/>
                <a:cs typeface="ＭＳ Ｐゴシック" pitchFamily="-109" charset="-128"/>
              </a:rPr>
              <a:t>The query language uses declarative statements rather than the procedural</a:t>
            </a:r>
          </a:p>
          <a:p>
            <a:pPr eaLnBrk="1" hangingPunct="1"/>
            <a:r>
              <a:rPr lang="en-US" dirty="0">
                <a:latin typeface="Arial" pitchFamily="-109" charset="0"/>
                <a:ea typeface="ＭＳ Ｐゴシック" pitchFamily="-109" charset="-128"/>
                <a:cs typeface="ＭＳ Ｐゴシック" pitchFamily="-109" charset="-128"/>
              </a:rPr>
              <a:t>instructions of a programming language. In essence, the query language allows</a:t>
            </a:r>
          </a:p>
          <a:p>
            <a:pPr eaLnBrk="1" hangingPunct="1"/>
            <a:r>
              <a:rPr lang="en-US" dirty="0">
                <a:latin typeface="Arial" pitchFamily="-109" charset="0"/>
                <a:ea typeface="ＭＳ Ｐゴシック" pitchFamily="-109" charset="-128"/>
                <a:cs typeface="ＭＳ Ｐゴシック" pitchFamily="-109" charset="-128"/>
              </a:rPr>
              <a:t>the user to request selected items of data from all records that fit a given set of</a:t>
            </a:r>
          </a:p>
          <a:p>
            <a:pPr eaLnBrk="1" hangingPunct="1"/>
            <a:r>
              <a:rPr lang="en-US" dirty="0">
                <a:latin typeface="Arial" pitchFamily="-109" charset="0"/>
                <a:ea typeface="ＭＳ Ｐゴシック" pitchFamily="-109" charset="-128"/>
                <a:cs typeface="ＭＳ Ｐゴシック" pitchFamily="-109" charset="-128"/>
              </a:rPr>
              <a:t>criteria. The software then figures out how to extract the requested data from one</a:t>
            </a:r>
          </a:p>
          <a:p>
            <a:pPr eaLnBrk="1" hangingPunct="1"/>
            <a:r>
              <a:rPr lang="en-US" dirty="0">
                <a:latin typeface="Arial" pitchFamily="-109" charset="0"/>
                <a:ea typeface="ＭＳ Ｐゴシック" pitchFamily="-109" charset="-128"/>
                <a:cs typeface="ＭＳ Ｐゴシック" pitchFamily="-109" charset="-128"/>
              </a:rPr>
              <a:t>or more tables. For example, a telephone company representative could retrieve a</a:t>
            </a:r>
          </a:p>
          <a:p>
            <a:pPr eaLnBrk="1" hangingPunct="1"/>
            <a:r>
              <a:rPr lang="en-US" dirty="0">
                <a:latin typeface="Arial" pitchFamily="-109" charset="0"/>
                <a:ea typeface="ＭＳ Ｐゴシック" pitchFamily="-109" charset="-128"/>
                <a:cs typeface="ＭＳ Ｐゴシック" pitchFamily="-109" charset="-128"/>
              </a:rPr>
              <a:t>subscriber’s billing information as well as the status of special services or the latest</a:t>
            </a:r>
          </a:p>
          <a:p>
            <a:pPr eaLnBrk="1" hangingPunct="1"/>
            <a:r>
              <a:rPr lang="en-US" dirty="0">
                <a:latin typeface="Arial" pitchFamily="-109" charset="0"/>
                <a:ea typeface="ＭＳ Ｐゴシック" pitchFamily="-109" charset="-128"/>
                <a:cs typeface="ＭＳ Ｐゴシック" pitchFamily="-109" charset="-128"/>
              </a:rPr>
              <a:t>payment received, all displayed on one screen.</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1337745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34</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a:latin typeface="Times New Roman" pitchFamily="-107" charset="0"/>
              </a:rPr>
              <a:t>Chapter 5 </a:t>
            </a:r>
            <a:r>
              <a:rPr lang="en-US" dirty="0">
                <a:latin typeface="Times New Roman" pitchFamily="-107" charset="0"/>
              </a:rPr>
              <a:t>summary.</a:t>
            </a:r>
          </a:p>
        </p:txBody>
      </p:sp>
    </p:spTree>
    <p:extLst>
      <p:ext uri="{BB962C8B-B14F-4D97-AF65-F5344CB8AC3E}">
        <p14:creationId xmlns:p14="http://schemas.microsoft.com/office/powerpoint/2010/main" val="111320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42B6F4B2-5D2B-E642-9BAE-A549C860A4AE}" type="slidenum">
              <a:rPr lang="en-AU">
                <a:latin typeface="Arial" pitchFamily="-109" charset="0"/>
              </a:rPr>
              <a:pPr/>
              <a:t>4</a:t>
            </a:fld>
            <a:endParaRPr lang="en-AU">
              <a:latin typeface="Arial" pitchFamily="-109"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dirty="0">
                <a:latin typeface="Arial" pitchFamily="-109" charset="0"/>
                <a:ea typeface="ＭＳ Ｐゴシック" pitchFamily="-109" charset="-128"/>
                <a:cs typeface="ＭＳ Ｐゴシック" pitchFamily="-109" charset="-128"/>
              </a:rPr>
              <a:t>Figure 5.2 shows</a:t>
            </a:r>
          </a:p>
          <a:p>
            <a:pPr eaLnBrk="1" hangingPunct="1"/>
            <a:r>
              <a:rPr lang="en-US" dirty="0">
                <a:latin typeface="Arial" pitchFamily="-109" charset="0"/>
                <a:ea typeface="ＭＳ Ｐゴシック" pitchFamily="-109" charset="-128"/>
                <a:cs typeface="ＭＳ Ｐゴシック" pitchFamily="-109" charset="-128"/>
              </a:rPr>
              <a:t>how new services and features can be added to the telephone database without</a:t>
            </a:r>
          </a:p>
          <a:p>
            <a:pPr eaLnBrk="1" hangingPunct="1"/>
            <a:r>
              <a:rPr lang="en-US" dirty="0">
                <a:latin typeface="Arial" pitchFamily="-109" charset="0"/>
                <a:ea typeface="ＭＳ Ｐゴシック" pitchFamily="-109" charset="-128"/>
                <a:cs typeface="ＭＳ Ｐゴシック" pitchFamily="-109" charset="-128"/>
              </a:rPr>
              <a:t>reconstructing the main table. In this example, there is a primary table with</a:t>
            </a:r>
          </a:p>
          <a:p>
            <a:pPr eaLnBrk="1" hangingPunct="1"/>
            <a:r>
              <a:rPr lang="en-US" dirty="0">
                <a:latin typeface="Arial" pitchFamily="-109" charset="0"/>
                <a:ea typeface="ＭＳ Ｐゴシック" pitchFamily="-109" charset="-128"/>
                <a:cs typeface="ＭＳ Ｐゴシック" pitchFamily="-109" charset="-128"/>
              </a:rPr>
              <a:t>basic information for each telephone number. The telephone number serves as</a:t>
            </a:r>
          </a:p>
          <a:p>
            <a:pPr eaLnBrk="1" hangingPunct="1"/>
            <a:r>
              <a:rPr lang="en-US" dirty="0">
                <a:latin typeface="Arial" pitchFamily="-109" charset="0"/>
                <a:ea typeface="ＭＳ Ｐゴシック" pitchFamily="-109" charset="-128"/>
                <a:cs typeface="ＭＳ Ｐゴシック" pitchFamily="-109" charset="-128"/>
              </a:rPr>
              <a:t>a primary key. The database administrator can then define a new table with a</a:t>
            </a:r>
          </a:p>
          <a:p>
            <a:pPr eaLnBrk="1" hangingPunct="1"/>
            <a:r>
              <a:rPr lang="en-US" dirty="0">
                <a:latin typeface="Arial" pitchFamily="-109" charset="0"/>
                <a:ea typeface="ＭＳ Ｐゴシック" pitchFamily="-109" charset="-128"/>
                <a:cs typeface="ＭＳ Ｐゴシック" pitchFamily="-109" charset="-128"/>
              </a:rPr>
              <a:t>column for the primary key and other columns for other information.</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389247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FDE68060-81AE-774B-9BF5-797AD70F3115}" type="slidenum">
              <a:rPr lang="en-AU">
                <a:latin typeface="Arial" pitchFamily="-109" charset="0"/>
              </a:rPr>
              <a:pPr/>
              <a:t>5</a:t>
            </a:fld>
            <a:endParaRPr lang="en-AU">
              <a:latin typeface="Arial" pitchFamily="-109"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b="0" dirty="0">
                <a:latin typeface="Arial" pitchFamily="-109" charset="0"/>
                <a:ea typeface="ＭＳ Ｐゴシック" pitchFamily="-109" charset="-128"/>
                <a:cs typeface="ＭＳ Ｐゴシック" pitchFamily="-109" charset="-128"/>
              </a:rPr>
              <a:t>In relational database parlance, the basic building block is a relation , which is a</a:t>
            </a:r>
          </a:p>
          <a:p>
            <a:pPr eaLnBrk="1" hangingPunct="1"/>
            <a:r>
              <a:rPr lang="en-US" b="0" dirty="0">
                <a:latin typeface="Arial" pitchFamily="-109" charset="0"/>
                <a:ea typeface="ＭＳ Ｐゴシック" pitchFamily="-109" charset="-128"/>
                <a:cs typeface="ＭＳ Ｐゴシック" pitchFamily="-109" charset="-128"/>
              </a:rPr>
              <a:t>flat table. Rows are referred to as tuples , and columns are referred to as attributes</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A primary key is defined to be a portion of a row used to uniquely</a:t>
            </a:r>
          </a:p>
          <a:p>
            <a:pPr eaLnBrk="1" hangingPunct="1"/>
            <a:r>
              <a:rPr lang="en-US" b="0" dirty="0">
                <a:latin typeface="Arial" pitchFamily="-109" charset="0"/>
                <a:ea typeface="ＭＳ Ｐゴシック" pitchFamily="-109" charset="-128"/>
                <a:cs typeface="ＭＳ Ｐゴシック" pitchFamily="-109" charset="-128"/>
              </a:rPr>
              <a:t>identify a row in a table; the primary key consists of one or more column names.</a:t>
            </a:r>
          </a:p>
          <a:p>
            <a:pPr eaLnBrk="1" hangingPunct="1"/>
            <a:r>
              <a:rPr lang="en-US" b="0" dirty="0">
                <a:latin typeface="Arial" pitchFamily="-109" charset="0"/>
                <a:ea typeface="ＭＳ Ｐゴシック" pitchFamily="-109" charset="-128"/>
                <a:cs typeface="ＭＳ Ｐゴシック" pitchFamily="-109" charset="-128"/>
              </a:rPr>
              <a:t>In the example of Figure 5.2 , a single attribute, </a:t>
            </a:r>
            <a:r>
              <a:rPr lang="en-US" b="0" dirty="0" err="1">
                <a:latin typeface="Arial" pitchFamily="-109" charset="0"/>
                <a:ea typeface="ＭＳ Ｐゴシック" pitchFamily="-109" charset="-128"/>
                <a:cs typeface="ＭＳ Ｐゴシック" pitchFamily="-109" charset="-128"/>
              </a:rPr>
              <a:t>PhoneNumber</a:t>
            </a:r>
            <a:r>
              <a:rPr lang="en-US" b="0" dirty="0">
                <a:latin typeface="Arial" pitchFamily="-109" charset="0"/>
                <a:ea typeface="ＭＳ Ｐゴシック" pitchFamily="-109" charset="-128"/>
                <a:cs typeface="ＭＳ Ｐゴシック" pitchFamily="-109" charset="-128"/>
              </a:rPr>
              <a:t>, is sufficient to</a:t>
            </a:r>
          </a:p>
          <a:p>
            <a:pPr eaLnBrk="1" hangingPunct="1"/>
            <a:r>
              <a:rPr lang="en-US" b="0" dirty="0">
                <a:latin typeface="Arial" pitchFamily="-109" charset="0"/>
                <a:ea typeface="ＭＳ Ｐゴシック" pitchFamily="-109" charset="-128"/>
                <a:cs typeface="ＭＳ Ｐゴシック" pitchFamily="-109" charset="-128"/>
              </a:rPr>
              <a:t>uniquely identify a row in a particular table.</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To create a relationship between two tables, the attributes that define the</a:t>
            </a:r>
          </a:p>
          <a:p>
            <a:pPr eaLnBrk="1" hangingPunct="1"/>
            <a:r>
              <a:rPr lang="en-US" b="0" dirty="0">
                <a:latin typeface="Arial" pitchFamily="-109" charset="0"/>
                <a:ea typeface="ＭＳ Ｐゴシック" pitchFamily="-109" charset="-128"/>
                <a:cs typeface="ＭＳ Ｐゴシック" pitchFamily="-109" charset="-128"/>
              </a:rPr>
              <a:t>primary key in one table must appear as attributes in another table, where they are</a:t>
            </a:r>
          </a:p>
          <a:p>
            <a:pPr eaLnBrk="1" hangingPunct="1"/>
            <a:r>
              <a:rPr lang="en-US" b="0" dirty="0">
                <a:latin typeface="Arial" pitchFamily="-109" charset="0"/>
                <a:ea typeface="ＭＳ Ｐゴシック" pitchFamily="-109" charset="-128"/>
                <a:cs typeface="ＭＳ Ｐゴシック" pitchFamily="-109" charset="-128"/>
              </a:rPr>
              <a:t>referred to as a foreign key . Whereas the value of a primary key must be unique</a:t>
            </a:r>
          </a:p>
          <a:p>
            <a:pPr eaLnBrk="1" hangingPunct="1"/>
            <a:r>
              <a:rPr lang="en-US" b="0" dirty="0">
                <a:latin typeface="Arial" pitchFamily="-109" charset="0"/>
                <a:ea typeface="ＭＳ Ｐゴシック" pitchFamily="-109" charset="-128"/>
                <a:cs typeface="ＭＳ Ｐゴシック" pitchFamily="-109" charset="-128"/>
              </a:rPr>
              <a:t>for each tuple (row) of its table, a foreign key value can appear multiple times in</a:t>
            </a:r>
          </a:p>
          <a:p>
            <a:pPr eaLnBrk="1" hangingPunct="1"/>
            <a:r>
              <a:rPr lang="en-US" b="0" dirty="0">
                <a:latin typeface="Arial" pitchFamily="-109" charset="0"/>
                <a:ea typeface="ＭＳ Ｐゴシック" pitchFamily="-109" charset="-128"/>
                <a:cs typeface="ＭＳ Ｐゴシック" pitchFamily="-109" charset="-128"/>
              </a:rPr>
              <a:t>a table, so that there is a one-to-many relationship between a row in the table with</a:t>
            </a:r>
          </a:p>
          <a:p>
            <a:pPr eaLnBrk="1" hangingPunct="1"/>
            <a:r>
              <a:rPr lang="en-US" b="0" dirty="0">
                <a:latin typeface="Arial" pitchFamily="-109" charset="0"/>
                <a:ea typeface="ＭＳ Ｐゴシック" pitchFamily="-109" charset="-128"/>
                <a:cs typeface="ＭＳ Ｐゴシック" pitchFamily="-109" charset="-128"/>
              </a:rPr>
              <a:t>the primary key and rows in the table with the foreign key.</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A view is a virtual table. In essence, a view is the result of a query that returns</a:t>
            </a:r>
          </a:p>
          <a:p>
            <a:pPr eaLnBrk="1" hangingPunct="1"/>
            <a:r>
              <a:rPr lang="en-US" b="0" dirty="0">
                <a:latin typeface="Arial" pitchFamily="-109" charset="0"/>
                <a:ea typeface="ＭＳ Ｐゴシック" pitchFamily="-109" charset="-128"/>
                <a:cs typeface="ＭＳ Ｐゴシック" pitchFamily="-109" charset="-128"/>
              </a:rPr>
              <a:t>selected rows and columns from one or more tables.</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Views are often used for security purposes. A view can provide restricted access to a</a:t>
            </a:r>
          </a:p>
          <a:p>
            <a:pPr eaLnBrk="1" hangingPunct="1"/>
            <a:r>
              <a:rPr lang="en-US" b="0" dirty="0">
                <a:latin typeface="Arial" pitchFamily="-109" charset="0"/>
                <a:ea typeface="ＭＳ Ｐゴシック" pitchFamily="-109" charset="-128"/>
                <a:cs typeface="ＭＳ Ｐゴシック" pitchFamily="-109" charset="-128"/>
              </a:rPr>
              <a:t>relational database so that a user or application only has access to certain rows or columns.</a:t>
            </a:r>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65804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F36489-DBA9-A943-B7AE-CDDB5A4708C7}" type="slidenum">
              <a:rPr lang="en-AU">
                <a:latin typeface="Arial" pitchFamily="-109" charset="0"/>
              </a:rPr>
              <a:pPr/>
              <a:t>6</a:t>
            </a:fld>
            <a:endParaRPr lang="en-AU">
              <a:latin typeface="Arial" pitchFamily="-109"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Figure 5.4a provides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example. In the Department table, the department ID (Did ) is the primary key;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each value is unique. This table gives the ID, name, and account number for each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department. The Employee table contains the name, salary code, employee ID,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phone number of each employee. The Employee table also indicates the department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which each employee is assigned by including Did . Did  is identified as a foreign key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provides the relationship between the Employee table and the Department table.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5.4b is a view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includes the employee name, ID, and phone number from the Employee table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corresponding department name from the Department table. The linkage is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Did , so that the view table includes data from each row of the Employee table, with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additional data from the Department table. It is also possible to construct a view</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a single table. For example, one view of the Employee table consists of all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rows, with the salary code column deleted. A view can be qualified to include only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some rows and/or some columns. For example, a view can be defined consisting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 rows in the Employee table for which the Did =  15.</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935068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9E3DD2A-7E87-A440-850D-3601378074C8}" type="slidenum">
              <a:rPr lang="en-AU">
                <a:latin typeface="Arial" pitchFamily="-109" charset="0"/>
              </a:rPr>
              <a:pPr/>
              <a:t>7</a:t>
            </a:fld>
            <a:endParaRPr lang="en-AU">
              <a:latin typeface="Arial" pitchFamily="-109"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Structured Query Language (SQL) is a standardized language that can be used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define schema, manipulate, and query data in a relational database. There are several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versions of the ANSI/ISO standard and a variety of different implementations,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but all follow the same basic syntax and semantics.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SQL statements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be used to create tables, insert and delete data in tables, create views,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retrieve data with query statements.</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896543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SQL injection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one of the most prevalent and dangerous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network-based security threats. Consider the following reports: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The July 2013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Imperva</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Web Application Attack Report [IMPE13] surveyed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cross-section of Web application servers in industry and monitored eight different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types of common attacks. The report found that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ranked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first or second in total number of attack incidents, the number of attack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requests per attack incident, and average number of days per month that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 experienced at least one attack incident.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Imperva</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observed a single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Web site that received 94,057 SQL injection attack requests in one day.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2.  The Open Web Application Security Project’s 2013 report [OWAS13] on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ten most critical Web application security risks listed injection attacks, especially</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as the top risk. This ranking is unchanged from its 2010 report.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3.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Veracode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2013 State of Software Security Report [VERA13] found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percentage of applications affected by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is around 32% and that</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account for 26% of all reported breaches.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Veracode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also considers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among the most dangerous threats, reporting that three of the biggest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SQL injection attacks in 2012 resulted in millions of email addresses, user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names, and passwords being exposed and damaged the respective brands.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4.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Trustwave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2013 Global Security Report [TRUS13] lists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one of the top two intrusion techniques. The report notes that poor coding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practices have allowed the SQL injection attack vector to remain on the threat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landscape for more than 15 years, but that proper programming and security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measures can prevent these attacks.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general terms,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designed to exploit the nature of Web application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pages. In contrast to the static Web pages of years gone by, most current Web sites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have dynamic components and content. Many such pages ask for information, such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location, personal identity information, and credit card information. This dynamic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content is usually transferred to and from back-end databases that contain volumes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information—anything from cardholder data to which type of running shoes is most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purchased. An application server Web page will make SQL queries to databases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send and receive information critical to making a positive user experience.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such an environment,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designed to send malicious SQL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commands to the database server. The most common attack goal is bulk extraction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data. Attackers can dump database tables with hundreds of thousands of customer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records. Depending on the environment, SQL injection can also be exploited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modify or delete data, execute arbitrary operating system commands, or launch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denial-of-service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a:t>
            </a: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8</a:t>
            </a:fld>
            <a:endParaRPr lang="en-AU"/>
          </a:p>
        </p:txBody>
      </p:sp>
    </p:spTree>
    <p:extLst>
      <p:ext uri="{BB962C8B-B14F-4D97-AF65-F5344CB8AC3E}">
        <p14:creationId xmlns:p14="http://schemas.microsoft.com/office/powerpoint/2010/main" val="175246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184B84-23F2-2A4C-964E-7C5BEF8C3A53}" type="slidenum">
              <a:rPr lang="en-AU"/>
              <a:pPr/>
              <a:t>9</a:t>
            </a:fld>
            <a:endParaRPr lang="en-AU"/>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sz="1200" b="0" kern="1200" baseline="0" dirty="0">
                <a:solidFill>
                  <a:schemeClr val="tx1"/>
                </a:solidFill>
                <a:latin typeface="Arial" pitchFamily="-110" charset="0"/>
                <a:ea typeface="+mn-ea"/>
                <a:cs typeface="+mn-cs"/>
              </a:rPr>
              <a:t>Another widely exploited variant of this attack is SQL injection . In this attack,</a:t>
            </a:r>
          </a:p>
          <a:p>
            <a:r>
              <a:rPr lang="en-US" sz="1200" b="0" kern="1200" baseline="0" dirty="0">
                <a:solidFill>
                  <a:schemeClr val="tx1"/>
                </a:solidFill>
                <a:latin typeface="Arial" pitchFamily="-110" charset="0"/>
                <a:ea typeface="+mn-ea"/>
                <a:cs typeface="+mn-cs"/>
              </a:rPr>
              <a:t>the user-supplied input is used to construct a SQL request to retrieve information</a:t>
            </a:r>
          </a:p>
          <a:p>
            <a:r>
              <a:rPr lang="en-US" sz="1200" b="0" kern="1200" baseline="0" dirty="0">
                <a:solidFill>
                  <a:schemeClr val="tx1"/>
                </a:solidFill>
                <a:latin typeface="Arial" pitchFamily="-110" charset="0"/>
                <a:ea typeface="+mn-ea"/>
                <a:cs typeface="+mn-cs"/>
              </a:rPr>
              <a:t>from a database. Consider </a:t>
            </a:r>
            <a:r>
              <a:rPr lang="en-US" sz="1200" kern="1200" baseline="0" dirty="0">
                <a:solidFill>
                  <a:schemeClr val="tx1"/>
                </a:solidFill>
                <a:latin typeface="Arial" pitchFamily="-110" charset="0"/>
                <a:ea typeface="+mn-ea"/>
                <a:cs typeface="+mn-cs"/>
              </a:rPr>
              <a:t>the excerpt of PHP code from a CGI script shown in</a:t>
            </a:r>
          </a:p>
          <a:p>
            <a:r>
              <a:rPr lang="en-US" sz="1200" kern="1200" baseline="0" dirty="0">
                <a:solidFill>
                  <a:schemeClr val="tx1"/>
                </a:solidFill>
                <a:latin typeface="Arial" pitchFamily="-110" charset="0"/>
                <a:ea typeface="+mn-ea"/>
                <a:cs typeface="+mn-cs"/>
              </a:rPr>
              <a:t>Figure 11.3a . It takes a name provided as input to the script, typically from a form</a:t>
            </a:r>
          </a:p>
          <a:p>
            <a:r>
              <a:rPr lang="en-US" sz="1200" kern="1200" baseline="0" dirty="0">
                <a:solidFill>
                  <a:schemeClr val="tx1"/>
                </a:solidFill>
                <a:latin typeface="Arial" pitchFamily="-110" charset="0"/>
                <a:ea typeface="+mn-ea"/>
                <a:cs typeface="+mn-cs"/>
              </a:rPr>
              <a:t>field similar to that shown in Figure 11.2b . It uses this value to construct a request</a:t>
            </a:r>
          </a:p>
          <a:p>
            <a:r>
              <a:rPr lang="en-US" sz="1200" kern="1200" baseline="0" dirty="0">
                <a:solidFill>
                  <a:schemeClr val="tx1"/>
                </a:solidFill>
                <a:latin typeface="Arial" pitchFamily="-110" charset="0"/>
                <a:ea typeface="+mn-ea"/>
                <a:cs typeface="+mn-cs"/>
              </a:rPr>
              <a:t>to retrieve the records relating to that name from the database. The vulnerability in</a:t>
            </a:r>
          </a:p>
          <a:p>
            <a:r>
              <a:rPr lang="en-US" sz="1200" kern="1200" baseline="0" dirty="0">
                <a:solidFill>
                  <a:schemeClr val="tx1"/>
                </a:solidFill>
                <a:latin typeface="Arial" pitchFamily="-110" charset="0"/>
                <a:ea typeface="+mn-ea"/>
                <a:cs typeface="+mn-cs"/>
              </a:rPr>
              <a:t>this code is very similar to that in the command injection example. The difference</a:t>
            </a:r>
          </a:p>
          <a:p>
            <a:r>
              <a:rPr lang="en-US" sz="1200" kern="1200" baseline="0" dirty="0">
                <a:solidFill>
                  <a:schemeClr val="tx1"/>
                </a:solidFill>
                <a:latin typeface="Arial" pitchFamily="-110" charset="0"/>
                <a:ea typeface="+mn-ea"/>
                <a:cs typeface="+mn-cs"/>
              </a:rPr>
              <a:t>is that SQL metacharacters are used, rather than shell metacharacters. If a suitable</a:t>
            </a:r>
          </a:p>
          <a:p>
            <a:r>
              <a:rPr lang="en-US" sz="1200" kern="1200" baseline="0" dirty="0">
                <a:solidFill>
                  <a:schemeClr val="tx1"/>
                </a:solidFill>
                <a:latin typeface="Arial" pitchFamily="-110" charset="0"/>
                <a:ea typeface="+mn-ea"/>
                <a:cs typeface="+mn-cs"/>
              </a:rPr>
              <a:t>name is provided, for example, Bob, then the code works as intended, retrieving</a:t>
            </a:r>
          </a:p>
          <a:p>
            <a:r>
              <a:rPr lang="en-US" sz="1200" kern="1200" baseline="0" dirty="0">
                <a:solidFill>
                  <a:schemeClr val="tx1"/>
                </a:solidFill>
                <a:latin typeface="Arial" pitchFamily="-110" charset="0"/>
                <a:ea typeface="+mn-ea"/>
                <a:cs typeface="+mn-cs"/>
              </a:rPr>
              <a:t>the desired record. However, an input such as Bob'; drop table suppliers</a:t>
            </a:r>
          </a:p>
          <a:p>
            <a:r>
              <a:rPr lang="en-US" sz="1200" kern="1200" baseline="0" dirty="0">
                <a:solidFill>
                  <a:schemeClr val="tx1"/>
                </a:solidFill>
                <a:latin typeface="Arial" pitchFamily="-110" charset="0"/>
                <a:ea typeface="+mn-ea"/>
                <a:cs typeface="+mn-cs"/>
              </a:rPr>
              <a:t>results in the specified record being retrieved, followed by deletion of the entire</a:t>
            </a:r>
          </a:p>
          <a:p>
            <a:r>
              <a:rPr lang="en-US" sz="1200" kern="1200" baseline="0" dirty="0">
                <a:solidFill>
                  <a:schemeClr val="tx1"/>
                </a:solidFill>
                <a:latin typeface="Arial" pitchFamily="-110" charset="0"/>
                <a:ea typeface="+mn-ea"/>
                <a:cs typeface="+mn-cs"/>
              </a:rPr>
              <a:t>table! This would have rather unfortunate consequences for subsequent users. To</a:t>
            </a:r>
          </a:p>
          <a:p>
            <a:r>
              <a:rPr lang="en-US" sz="1200" kern="1200" baseline="0" dirty="0">
                <a:solidFill>
                  <a:schemeClr val="tx1"/>
                </a:solidFill>
                <a:latin typeface="Arial" pitchFamily="-110" charset="0"/>
                <a:ea typeface="+mn-ea"/>
                <a:cs typeface="+mn-cs"/>
              </a:rPr>
              <a:t>prevent this type of attack, the input must be validated before use. Any metacharacters</a:t>
            </a:r>
          </a:p>
          <a:p>
            <a:r>
              <a:rPr lang="en-US" sz="1200" kern="1200" baseline="0" dirty="0">
                <a:solidFill>
                  <a:schemeClr val="tx1"/>
                </a:solidFill>
                <a:latin typeface="Arial" pitchFamily="-110" charset="0"/>
                <a:ea typeface="+mn-ea"/>
                <a:cs typeface="+mn-cs"/>
              </a:rPr>
              <a:t>must either be escaped, canceling their effect, or the input rejected entirely.</a:t>
            </a:r>
          </a:p>
          <a:p>
            <a:r>
              <a:rPr lang="en-US" sz="1200" kern="1200" baseline="0" dirty="0">
                <a:solidFill>
                  <a:schemeClr val="tx1"/>
                </a:solidFill>
                <a:latin typeface="Arial" pitchFamily="-110" charset="0"/>
                <a:ea typeface="+mn-ea"/>
                <a:cs typeface="+mn-cs"/>
              </a:rPr>
              <a:t>Given the widespread recognition of SQL injection attacks, many languages used</a:t>
            </a:r>
          </a:p>
          <a:p>
            <a:r>
              <a:rPr lang="en-US" sz="1200" kern="1200" baseline="0" dirty="0">
                <a:solidFill>
                  <a:schemeClr val="tx1"/>
                </a:solidFill>
                <a:latin typeface="Arial" pitchFamily="-110" charset="0"/>
                <a:ea typeface="+mn-ea"/>
                <a:cs typeface="+mn-cs"/>
              </a:rPr>
              <a:t>by CGI scripts contain functions that can sanitize any input that is subsequently</a:t>
            </a:r>
          </a:p>
          <a:p>
            <a:r>
              <a:rPr lang="en-US" sz="1200" kern="1200" baseline="0" dirty="0">
                <a:solidFill>
                  <a:schemeClr val="tx1"/>
                </a:solidFill>
                <a:latin typeface="Arial" pitchFamily="-110" charset="0"/>
                <a:ea typeface="+mn-ea"/>
                <a:cs typeface="+mn-cs"/>
              </a:rPr>
              <a:t>included in a SQL request. The code shown in Figure 11.3b illustrates the use of a</a:t>
            </a:r>
          </a:p>
          <a:p>
            <a:r>
              <a:rPr lang="en-US" sz="1200" kern="1200" baseline="0" dirty="0">
                <a:solidFill>
                  <a:schemeClr val="tx1"/>
                </a:solidFill>
                <a:latin typeface="Arial" pitchFamily="-110" charset="0"/>
                <a:ea typeface="+mn-ea"/>
                <a:cs typeface="+mn-cs"/>
              </a:rPr>
              <a:t>suitable PHP function to correct this vulnerability. </a:t>
            </a:r>
            <a:r>
              <a:rPr lang="en-US" sz="1200" b="0" i="0" u="none" strike="noStrike" kern="1200" baseline="0" dirty="0">
                <a:solidFill>
                  <a:schemeClr val="tx1"/>
                </a:solidFill>
                <a:latin typeface="Arial" pitchFamily="-110" charset="0"/>
                <a:ea typeface="+mn-ea"/>
                <a:cs typeface="+mn-cs"/>
              </a:rPr>
              <a:t>Alternatively, rather than constructing SQL statements</a:t>
            </a:r>
          </a:p>
          <a:p>
            <a:r>
              <a:rPr lang="en-US" sz="1200" b="0" i="0" u="none" strike="noStrike" kern="1200" baseline="0" dirty="0">
                <a:solidFill>
                  <a:schemeClr val="tx1"/>
                </a:solidFill>
                <a:latin typeface="Arial" pitchFamily="-110" charset="0"/>
                <a:ea typeface="+mn-ea"/>
                <a:cs typeface="+mn-cs"/>
              </a:rPr>
              <a:t>directly by concatenating values, recent advisories recommend the use of SQL</a:t>
            </a:r>
          </a:p>
          <a:p>
            <a:r>
              <a:rPr lang="en-US" sz="1200" b="0" i="0" u="none" strike="noStrike" kern="1200" baseline="0" dirty="0">
                <a:solidFill>
                  <a:schemeClr val="tx1"/>
                </a:solidFill>
                <a:latin typeface="Arial" pitchFamily="-110" charset="0"/>
                <a:ea typeface="+mn-ea"/>
                <a:cs typeface="+mn-cs"/>
              </a:rPr>
              <a:t>placeholders or parameters to securely build SQL statements. Combined with the</a:t>
            </a:r>
          </a:p>
          <a:p>
            <a:r>
              <a:rPr lang="en-US" sz="1200" b="0" i="0" u="none" strike="noStrike" kern="1200" baseline="0" dirty="0">
                <a:solidFill>
                  <a:schemeClr val="tx1"/>
                </a:solidFill>
                <a:latin typeface="Arial" pitchFamily="-110" charset="0"/>
                <a:ea typeface="+mn-ea"/>
                <a:cs typeface="+mn-cs"/>
              </a:rPr>
              <a:t>use of stored procedures, this can result in more robust and secure code.</a:t>
            </a:r>
            <a:endParaRPr lang="en-US" dirty="0"/>
          </a:p>
        </p:txBody>
      </p:sp>
    </p:spTree>
    <p:extLst>
      <p:ext uri="{BB962C8B-B14F-4D97-AF65-F5344CB8AC3E}">
        <p14:creationId xmlns:p14="http://schemas.microsoft.com/office/powerpoint/2010/main" val="2604942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a:t>Drag picture to placeholder or click icon to add</a:t>
            </a:r>
            <a:endParaRP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transition spd="slow"/>
  <p:hf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wmf"/><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5</a:t>
            </a:r>
          </a:p>
        </p:txBody>
      </p:sp>
      <p:sp>
        <p:nvSpPr>
          <p:cNvPr id="13" name="Subtitle 12"/>
          <p:cNvSpPr>
            <a:spLocks noGrp="1"/>
          </p:cNvSpPr>
          <p:nvPr>
            <p:ph type="subTitle" idx="1"/>
          </p:nvPr>
        </p:nvSpPr>
        <p:spPr/>
        <p:txBody>
          <a:bodyPr>
            <a:normAutofit/>
          </a:bodyPr>
          <a:lstStyle/>
          <a:p>
            <a:pPr algn="ctr"/>
            <a:r>
              <a:rPr lang="en-US" sz="3200" dirty="0"/>
              <a:t>Database and Cloud Security</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
        <p:nvSpPr>
          <p:cNvPr id="2" name="灯片编号占位符 1"/>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1</a:t>
            </a:fld>
            <a:endParaRPr lang="en-US" dirty="0">
              <a:solidFill>
                <a:prstClr val="white">
                  <a:lumMod val="65000"/>
                  <a:lumOff val="35000"/>
                </a:prstClr>
              </a:solidFill>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SQLi</a:t>
            </a:r>
            <a:r>
              <a:rPr lang="en-US" altLang="zh-CN" dirty="0"/>
              <a:t> is Application-Level Attack</a:t>
            </a:r>
            <a:endParaRPr lang="zh-CN" altLang="en-US" dirty="0"/>
          </a:p>
        </p:txBody>
      </p:sp>
      <p:sp>
        <p:nvSpPr>
          <p:cNvPr id="3" name="内容占位符 2"/>
          <p:cNvSpPr>
            <a:spLocks noGrp="1"/>
          </p:cNvSpPr>
          <p:nvPr>
            <p:ph idx="1"/>
          </p:nvPr>
        </p:nvSpPr>
        <p:spPr/>
        <p:txBody>
          <a:bodyPr/>
          <a:lstStyle/>
          <a:p>
            <a:r>
              <a:rPr lang="en-US" altLang="zh-CN" dirty="0"/>
              <a:t>Not detectable by lower-layer defense mechanisms such as firewalls</a:t>
            </a:r>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10</a:t>
            </a:fld>
            <a:endParaRPr lang="en-US" dirty="0">
              <a:solidFill>
                <a:prstClr val="white">
                  <a:lumMod val="65000"/>
                  <a:lumOff val="35000"/>
                </a:prstClr>
              </a:solidFill>
            </a:endParaRPr>
          </a:p>
        </p:txBody>
      </p:sp>
      <p:pic>
        <p:nvPicPr>
          <p:cNvPr id="9" name="图片 8"/>
          <p:cNvPicPr>
            <a:picLocks noChangeAspect="1"/>
          </p:cNvPicPr>
          <p:nvPr/>
        </p:nvPicPr>
        <p:blipFill>
          <a:blip r:embed="rId2"/>
          <a:stretch>
            <a:fillRect/>
          </a:stretch>
        </p:blipFill>
        <p:spPr>
          <a:xfrm>
            <a:off x="1433083" y="2636912"/>
            <a:ext cx="6896200" cy="3863454"/>
          </a:xfrm>
          <a:prstGeom prst="rect">
            <a:avLst/>
          </a:prstGeom>
        </p:spPr>
      </p:pic>
    </p:spTree>
    <p:extLst>
      <p:ext uri="{BB962C8B-B14F-4D97-AF65-F5344CB8AC3E}">
        <p14:creationId xmlns:p14="http://schemas.microsoft.com/office/powerpoint/2010/main" val="1111970582"/>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SQLi</a:t>
            </a:r>
            <a:r>
              <a:rPr lang="en-US" dirty="0"/>
              <a:t> Countermeasures</a:t>
            </a:r>
          </a:p>
        </p:txBody>
      </p:sp>
      <p:sp>
        <p:nvSpPr>
          <p:cNvPr id="3" name="Content Placeholder 2"/>
          <p:cNvSpPr>
            <a:spLocks noGrp="1"/>
          </p:cNvSpPr>
          <p:nvPr>
            <p:ph idx="1"/>
          </p:nvPr>
        </p:nvSpPr>
        <p:spPr>
          <a:xfrm>
            <a:off x="457200" y="1981200"/>
            <a:ext cx="8229600" cy="5501208"/>
          </a:xfrm>
        </p:spPr>
        <p:txBody>
          <a:bodyPr/>
          <a:lstStyle/>
          <a:p>
            <a:r>
              <a:rPr lang="en-US" dirty="0"/>
              <a:t>Three types:</a:t>
            </a:r>
          </a:p>
        </p:txBody>
      </p:sp>
      <p:graphicFrame>
        <p:nvGraphicFramePr>
          <p:cNvPr id="4" name="Diagram 3"/>
          <p:cNvGraphicFramePr/>
          <p:nvPr>
            <p:extLst>
              <p:ext uri="{D42A27DB-BD31-4B8C-83A1-F6EECF244321}">
                <p14:modId xmlns:p14="http://schemas.microsoft.com/office/powerpoint/2010/main" val="172386283"/>
              </p:ext>
            </p:extLst>
          </p:nvPr>
        </p:nvGraphicFramePr>
        <p:xfrm>
          <a:off x="533400" y="1981200"/>
          <a:ext cx="8077200" cy="452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灯片编号占位符 4"/>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11</a:t>
            </a:fld>
            <a:endParaRPr lang="en-US" dirty="0">
              <a:solidFill>
                <a:prstClr val="white">
                  <a:lumMod val="65000"/>
                  <a:lumOff val="35000"/>
                </a:prstClr>
              </a:solidFill>
            </a:endParaRPr>
          </a:p>
        </p:txBody>
      </p:sp>
    </p:spTree>
    <p:extLst>
      <p:ext uri="{BB962C8B-B14F-4D97-AF65-F5344CB8AC3E}">
        <p14:creationId xmlns:p14="http://schemas.microsoft.com/office/powerpoint/2010/main" val="4219363655"/>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457200" y="0"/>
            <a:ext cx="8229600" cy="1268760"/>
          </a:xfrm>
        </p:spPr>
        <p:txBody>
          <a:bodyPr/>
          <a:lstStyle/>
          <a:p>
            <a:pPr eaLnBrk="1" fontAlgn="auto" hangingPunct="1">
              <a:spcAft>
                <a:spcPts val="0"/>
              </a:spcAft>
              <a:defRPr/>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a typeface="+mj-ea"/>
                <a:cs typeface="+mj-cs"/>
              </a:rPr>
              <a:t>Database Access Control</a:t>
            </a:r>
          </a:p>
        </p:txBody>
      </p:sp>
      <p:graphicFrame>
        <p:nvGraphicFramePr>
          <p:cNvPr id="11" name="Content Placeholder 10"/>
          <p:cNvGraphicFramePr>
            <a:graphicFrameLocks noGrp="1"/>
          </p:cNvGraphicFramePr>
          <p:nvPr>
            <p:ph idx="4294967295"/>
            <p:extLst>
              <p:ext uri="{D42A27DB-BD31-4B8C-83A1-F6EECF244321}">
                <p14:modId xmlns:p14="http://schemas.microsoft.com/office/powerpoint/2010/main" val="1012205377"/>
              </p:ext>
            </p:extLst>
          </p:nvPr>
        </p:nvGraphicFramePr>
        <p:xfrm>
          <a:off x="467544" y="1556792"/>
          <a:ext cx="83820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12</a:t>
            </a:fld>
            <a:endParaRPr lang="en-US" dirty="0">
              <a:solidFill>
                <a:prstClr val="white">
                  <a:lumMod val="65000"/>
                  <a:lumOff val="35000"/>
                </a:prstClr>
              </a:solidFill>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eaLnBrk="1" fontAlgn="auto" hangingPunct="1">
              <a:spcAft>
                <a:spcPts val="0"/>
              </a:spcAft>
              <a:defRPr/>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a typeface="+mj-ea"/>
                <a:cs typeface="+mj-cs"/>
              </a:rPr>
              <a:t>SQL Access Controls</a:t>
            </a:r>
          </a:p>
        </p:txBody>
      </p:sp>
      <p:sp>
        <p:nvSpPr>
          <p:cNvPr id="221187" name="Rectangle 3"/>
          <p:cNvSpPr>
            <a:spLocks noGrp="1" noChangeArrowheads="1"/>
          </p:cNvSpPr>
          <p:nvPr>
            <p:ph idx="1"/>
          </p:nvPr>
        </p:nvSpPr>
        <p:spPr>
          <a:xfrm>
            <a:off x="457200" y="1905000"/>
            <a:ext cx="8229600" cy="4953000"/>
          </a:xfrm>
        </p:spPr>
        <p:txBody>
          <a:bodyPr wrap="square" numCol="1" anchor="t" anchorCtr="0" compatLnSpc="1">
            <a:prstTxWarp prst="textNoShape">
              <a:avLst/>
            </a:prstTxWarp>
            <a:normAutofit fontScale="85000" lnSpcReduction="20000"/>
          </a:bodyPr>
          <a:lstStyle/>
          <a:p>
            <a:pPr eaLnBrk="1" hangingPunct="1">
              <a:lnSpc>
                <a:spcPct val="90000"/>
              </a:lnSpc>
              <a:buClr>
                <a:schemeClr val="accent1"/>
              </a:buClr>
            </a:pPr>
            <a:r>
              <a:rPr lang="en-US" sz="2800" dirty="0">
                <a:ea typeface="ＭＳ Ｐゴシック" pitchFamily="-109" charset="-128"/>
                <a:cs typeface="ＭＳ Ｐゴシック" pitchFamily="-109" charset="-128"/>
              </a:rPr>
              <a:t>Two commands for managing access rights:</a:t>
            </a:r>
          </a:p>
          <a:p>
            <a:pPr lvl="1">
              <a:lnSpc>
                <a:spcPct val="90000"/>
              </a:lnSpc>
              <a:buClr>
                <a:schemeClr val="accent5"/>
              </a:buClr>
            </a:pPr>
            <a:r>
              <a:rPr lang="en-US" sz="2400" dirty="0">
                <a:ea typeface="ＭＳ Ｐゴシック" pitchFamily="-109" charset="-128"/>
              </a:rPr>
              <a:t>GRANT and REVOKE</a:t>
            </a:r>
            <a:endParaRPr lang="en-US" sz="2100" dirty="0">
              <a:ea typeface="ＭＳ Ｐゴシック" pitchFamily="-109" charset="-128"/>
            </a:endParaRPr>
          </a:p>
          <a:p>
            <a:pPr eaLnBrk="1" hangingPunct="1">
              <a:lnSpc>
                <a:spcPct val="90000"/>
              </a:lnSpc>
              <a:buClr>
                <a:schemeClr val="accent1"/>
              </a:buClr>
            </a:pPr>
            <a:r>
              <a:rPr lang="en-US" sz="2800" dirty="0">
                <a:ea typeface="ＭＳ Ｐゴシック" pitchFamily="-109" charset="-128"/>
                <a:cs typeface="ＭＳ Ｐゴシック" pitchFamily="-109" charset="-128"/>
              </a:rPr>
              <a:t>Typical access rights are:</a:t>
            </a:r>
          </a:p>
          <a:p>
            <a:pPr lvl="1">
              <a:lnSpc>
                <a:spcPct val="90000"/>
              </a:lnSpc>
              <a:buClr>
                <a:schemeClr val="accent5"/>
              </a:buClr>
            </a:pPr>
            <a:r>
              <a:rPr lang="en-US" sz="2200" dirty="0">
                <a:ea typeface="ＭＳ Ｐゴシック" pitchFamily="-109" charset="-128"/>
              </a:rPr>
              <a:t>Select</a:t>
            </a:r>
          </a:p>
          <a:p>
            <a:pPr lvl="1">
              <a:lnSpc>
                <a:spcPct val="90000"/>
              </a:lnSpc>
              <a:buClr>
                <a:schemeClr val="accent5"/>
              </a:buClr>
            </a:pPr>
            <a:r>
              <a:rPr lang="en-US" sz="2200" dirty="0">
                <a:ea typeface="ＭＳ Ｐゴシック" pitchFamily="-109" charset="-128"/>
              </a:rPr>
              <a:t>Insert</a:t>
            </a:r>
          </a:p>
          <a:p>
            <a:pPr lvl="1">
              <a:lnSpc>
                <a:spcPct val="90000"/>
              </a:lnSpc>
              <a:buClr>
                <a:schemeClr val="accent5"/>
              </a:buClr>
            </a:pPr>
            <a:r>
              <a:rPr lang="en-US" sz="2200" dirty="0">
                <a:ea typeface="ＭＳ Ｐゴシック" pitchFamily="-109" charset="-128"/>
              </a:rPr>
              <a:t>Update</a:t>
            </a:r>
          </a:p>
          <a:p>
            <a:pPr lvl="1">
              <a:lnSpc>
                <a:spcPct val="90000"/>
              </a:lnSpc>
              <a:buClr>
                <a:schemeClr val="accent5"/>
              </a:buClr>
            </a:pPr>
            <a:r>
              <a:rPr lang="en-US" sz="2200" dirty="0">
                <a:ea typeface="ＭＳ Ｐゴシック" pitchFamily="-109" charset="-128"/>
              </a:rPr>
              <a:t>Delete</a:t>
            </a:r>
          </a:p>
          <a:p>
            <a:pPr lvl="1">
              <a:lnSpc>
                <a:spcPct val="90000"/>
              </a:lnSpc>
              <a:buClr>
                <a:schemeClr val="accent5"/>
              </a:buClr>
            </a:pPr>
            <a:r>
              <a:rPr lang="en-US" sz="2200" dirty="0">
                <a:ea typeface="ＭＳ Ｐゴシック" pitchFamily="-109" charset="-128"/>
              </a:rPr>
              <a:t>Reference</a:t>
            </a:r>
            <a:r>
              <a:rPr lang="en-US" sz="2400" dirty="0">
                <a:ea typeface="ＭＳ Ｐゴシック" pitchFamily="-109" charset="-128"/>
              </a:rPr>
              <a:t>s</a:t>
            </a:r>
          </a:p>
          <a:p>
            <a:r>
              <a:rPr lang="en-US" altLang="zh-CN" sz="2800" dirty="0">
                <a:latin typeface="Arial" pitchFamily="-109" charset="0"/>
                <a:ea typeface="ＭＳ Ｐゴシック" pitchFamily="-109" charset="-128"/>
                <a:cs typeface="ＭＳ Ｐゴシック" pitchFamily="-109" charset="-128"/>
              </a:rPr>
              <a:t>Examples:</a:t>
            </a:r>
          </a:p>
          <a:p>
            <a:pPr lvl="1"/>
            <a:r>
              <a:rPr lang="en-US" altLang="zh-CN" sz="2200" dirty="0">
                <a:latin typeface="Arial" pitchFamily="-109" charset="0"/>
                <a:ea typeface="ＭＳ Ｐゴシック" pitchFamily="-109" charset="-128"/>
                <a:cs typeface="ＭＳ Ｐゴシック" pitchFamily="-109" charset="-128"/>
              </a:rPr>
              <a:t>GRANT SELECT on ANY TABLE to Alice</a:t>
            </a:r>
          </a:p>
          <a:p>
            <a:pPr lvl="2"/>
            <a:r>
              <a:rPr lang="en-US" altLang="zh-CN" sz="2200" dirty="0">
                <a:latin typeface="Arial" pitchFamily="-109" charset="0"/>
                <a:ea typeface="ＭＳ Ｐゴシック" pitchFamily="-109" charset="-128"/>
                <a:cs typeface="ＭＳ Ｐゴシック" pitchFamily="-109" charset="-128"/>
              </a:rPr>
              <a:t>It enables user Alice to query any table in the database; but Alice cannot further propagate the access to other users, due to lack of “WITH GRANT OPTION” (similar to * in Access Control Matrix in CH05)</a:t>
            </a:r>
          </a:p>
          <a:p>
            <a:pPr lvl="1"/>
            <a:r>
              <a:rPr lang="en-US" altLang="zh-CN" sz="2200" dirty="0">
                <a:latin typeface="Arial" pitchFamily="-109" charset="0"/>
                <a:ea typeface="ＭＳ Ｐゴシック" pitchFamily="-109" charset="-128"/>
                <a:cs typeface="ＭＳ Ｐゴシック" pitchFamily="-109" charset="-128"/>
              </a:rPr>
              <a:t>REVOKE SELECT on ANY TABLE from Alice</a:t>
            </a:r>
          </a:p>
          <a:p>
            <a:pPr lvl="2"/>
            <a:r>
              <a:rPr lang="en-US" altLang="zh-CN" sz="2200" dirty="0">
                <a:latin typeface="Arial" pitchFamily="-109" charset="0"/>
                <a:ea typeface="ＭＳ Ｐゴシック" pitchFamily="-109" charset="-128"/>
                <a:cs typeface="ＭＳ Ｐゴシック" pitchFamily="-109" charset="-128"/>
              </a:rPr>
              <a:t>Revokes the SELECT right from Alice</a:t>
            </a:r>
          </a:p>
          <a:p>
            <a:pPr lvl="1"/>
            <a:r>
              <a:rPr lang="zh-CN" altLang="en-US" sz="2200" dirty="0">
                <a:latin typeface="Arial" pitchFamily="-109" charset="0"/>
                <a:ea typeface="ＭＳ Ｐゴシック" pitchFamily="-109" charset="-128"/>
                <a:cs typeface="ＭＳ Ｐゴシック" pitchFamily="-109" charset="-128"/>
              </a:rPr>
              <a:t>（</a:t>
            </a:r>
            <a:r>
              <a:rPr lang="en-US" altLang="zh-CN" sz="2200" dirty="0">
                <a:latin typeface="Arial" pitchFamily="-109" charset="0"/>
                <a:ea typeface="ＭＳ Ｐゴシック" pitchFamily="-109" charset="-128"/>
                <a:cs typeface="ＭＳ Ｐゴシック" pitchFamily="-109" charset="-128"/>
              </a:rPr>
              <a:t>This is Discretionary Access Control</a:t>
            </a:r>
            <a:r>
              <a:rPr lang="zh-CN" altLang="en-US" sz="2200" dirty="0">
                <a:latin typeface="Arial" pitchFamily="-109" charset="0"/>
                <a:ea typeface="ＭＳ Ｐゴシック" pitchFamily="-109" charset="-128"/>
                <a:cs typeface="ＭＳ Ｐゴシック" pitchFamily="-109" charset="-128"/>
              </a:rPr>
              <a:t>）</a:t>
            </a:r>
            <a:endParaRPr lang="en-US" altLang="zh-CN" sz="2200" dirty="0">
              <a:latin typeface="Arial" pitchFamily="-109" charset="0"/>
              <a:ea typeface="ＭＳ Ｐゴシック" pitchFamily="-109" charset="-128"/>
              <a:cs typeface="ＭＳ Ｐゴシック" pitchFamily="-109" charset="-128"/>
            </a:endParaRP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13</a:t>
            </a:fld>
            <a:endParaRPr lang="en-US" dirty="0">
              <a:solidFill>
                <a:prstClr val="white">
                  <a:lumMod val="65000"/>
                  <a:lumOff val="35000"/>
                </a:prstClr>
              </a:solidFill>
            </a:endParaRPr>
          </a:p>
        </p:txBody>
      </p:sp>
      <p:sp>
        <p:nvSpPr>
          <p:cNvPr id="4" name="矩形 3"/>
          <p:cNvSpPr/>
          <p:nvPr/>
        </p:nvSpPr>
        <p:spPr>
          <a:xfrm>
            <a:off x="3203848" y="2996952"/>
            <a:ext cx="273630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latin typeface="Arial" pitchFamily="-109" charset="0"/>
                <a:ea typeface="ＭＳ Ｐゴシック" pitchFamily="-109" charset="-128"/>
                <a:cs typeface="ＭＳ Ｐゴシック" pitchFamily="-109" charset="-128"/>
              </a:rPr>
              <a:t>GRANT { privileges | role }</a:t>
            </a:r>
          </a:p>
          <a:p>
            <a:r>
              <a:rPr lang="en-US" altLang="zh-CN" sz="1600" dirty="0">
                <a:latin typeface="Arial" pitchFamily="-109" charset="0"/>
                <a:ea typeface="ＭＳ Ｐゴシック" pitchFamily="-109" charset="-128"/>
                <a:cs typeface="ＭＳ Ｐゴシック" pitchFamily="-109" charset="-128"/>
              </a:rPr>
              <a:t>[ON table]</a:t>
            </a:r>
          </a:p>
          <a:p>
            <a:r>
              <a:rPr lang="en-US" altLang="zh-CN" sz="1600" dirty="0">
                <a:latin typeface="Arial" pitchFamily="-109" charset="0"/>
                <a:ea typeface="ＭＳ Ｐゴシック" pitchFamily="-109" charset="-128"/>
                <a:cs typeface="ＭＳ Ｐゴシック" pitchFamily="-109" charset="-128"/>
              </a:rPr>
              <a:t>TO { user | role | PUBLIC }</a:t>
            </a:r>
          </a:p>
          <a:p>
            <a:r>
              <a:rPr lang="en-US" altLang="zh-CN" sz="1600" dirty="0">
                <a:latin typeface="Arial" pitchFamily="-109" charset="0"/>
                <a:ea typeface="ＭＳ Ｐゴシック" pitchFamily="-109" charset="-128"/>
                <a:cs typeface="ＭＳ Ｐゴシック" pitchFamily="-109" charset="-128"/>
              </a:rPr>
              <a:t>[IDENTIFIED BY password]</a:t>
            </a:r>
          </a:p>
          <a:p>
            <a:r>
              <a:rPr lang="en-US" altLang="zh-CN" sz="1600" dirty="0">
                <a:latin typeface="Arial" pitchFamily="-109" charset="0"/>
                <a:ea typeface="ＭＳ Ｐゴシック" pitchFamily="-109" charset="-128"/>
                <a:cs typeface="ＭＳ Ｐゴシック" pitchFamily="-109" charset="-128"/>
              </a:rPr>
              <a:t>[WITH GRANT OPTION]</a:t>
            </a:r>
          </a:p>
        </p:txBody>
      </p:sp>
      <p:sp>
        <p:nvSpPr>
          <p:cNvPr id="7" name="矩形 6"/>
          <p:cNvSpPr/>
          <p:nvPr/>
        </p:nvSpPr>
        <p:spPr>
          <a:xfrm>
            <a:off x="6054425" y="2996952"/>
            <a:ext cx="273630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latin typeface="Arial" pitchFamily="-109" charset="0"/>
                <a:ea typeface="ＭＳ Ｐゴシック" pitchFamily="-109" charset="-128"/>
                <a:cs typeface="ＭＳ Ｐゴシック" pitchFamily="-109" charset="-128"/>
              </a:rPr>
              <a:t>REVOKE { privileges | role }</a:t>
            </a:r>
          </a:p>
          <a:p>
            <a:r>
              <a:rPr lang="en-US" altLang="zh-CN" sz="1600" dirty="0">
                <a:latin typeface="Arial" pitchFamily="-109" charset="0"/>
                <a:ea typeface="ＭＳ Ｐゴシック" pitchFamily="-109" charset="-128"/>
                <a:cs typeface="ＭＳ Ｐゴシック" pitchFamily="-109" charset="-128"/>
              </a:rPr>
              <a:t>[ON table]</a:t>
            </a:r>
          </a:p>
          <a:p>
            <a:r>
              <a:rPr lang="en-US" altLang="zh-CN" sz="1600" dirty="0">
                <a:latin typeface="Arial" pitchFamily="-109" charset="0"/>
                <a:ea typeface="ＭＳ Ｐゴシック" pitchFamily="-109" charset="-128"/>
                <a:cs typeface="ＭＳ Ｐゴシック" pitchFamily="-109" charset="-128"/>
              </a:rPr>
              <a:t>FROM { user | role | PUBLIC }</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b="41667"/>
          <a:stretch/>
        </p:blipFill>
        <p:spPr>
          <a:xfrm>
            <a:off x="404649" y="260648"/>
            <a:ext cx="8600987" cy="6492902"/>
          </a:xfrm>
          <a:prstGeom prst="rect">
            <a:avLst/>
          </a:prstGeom>
          <a:solidFill>
            <a:schemeClr val="tx1"/>
          </a:solidFill>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14</a:t>
            </a:fld>
            <a:endParaRPr lang="en-US" dirty="0">
              <a:solidFill>
                <a:prstClr val="white">
                  <a:lumMod val="65000"/>
                  <a:lumOff val="35000"/>
                </a:prstClr>
              </a:solidFill>
            </a:endParaRPr>
          </a:p>
        </p:txBody>
      </p:sp>
      <p:sp>
        <p:nvSpPr>
          <p:cNvPr id="5" name="横卷形 4"/>
          <p:cNvSpPr/>
          <p:nvPr/>
        </p:nvSpPr>
        <p:spPr>
          <a:xfrm>
            <a:off x="467544" y="4509120"/>
            <a:ext cx="5904656" cy="1584176"/>
          </a:xfrm>
          <a:prstGeom prst="horizontalScroll">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dirty="0">
                <a:latin typeface="Arial" pitchFamily="-109" charset="0"/>
                <a:ea typeface="ＭＳ Ｐゴシック" pitchFamily="-109" charset="-128"/>
                <a:cs typeface="ＭＳ Ｐゴシック" pitchFamily="-109" charset="-128"/>
              </a:rPr>
              <a:t>When user A revokes an access right, any cascaded access right is also revoked, unless that access right would exist even if the original grant from A had never</a:t>
            </a:r>
          </a:p>
          <a:p>
            <a:r>
              <a:rPr lang="en-US" altLang="zh-CN" dirty="0">
                <a:latin typeface="Arial" pitchFamily="-109" charset="0"/>
                <a:ea typeface="ＭＳ Ｐゴシック" pitchFamily="-109" charset="-128"/>
                <a:cs typeface="ＭＳ Ｐゴシック" pitchFamily="-109" charset="-128"/>
              </a:rPr>
              <a:t>occurred. </a:t>
            </a:r>
            <a:endParaRPr lang="zh-CN" altLang="en-US" dirty="0"/>
          </a:p>
        </p:txBody>
      </p:sp>
      <p:sp>
        <p:nvSpPr>
          <p:cNvPr id="4" name="文本框 3"/>
          <p:cNvSpPr txBox="1"/>
          <p:nvPr/>
        </p:nvSpPr>
        <p:spPr>
          <a:xfrm>
            <a:off x="6435094" y="1340768"/>
            <a:ext cx="2570543" cy="453970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altLang="zh-CN" sz="1700" dirty="0"/>
              <a:t>If the grant from Bob to</a:t>
            </a:r>
          </a:p>
          <a:p>
            <a:pPr algn="just"/>
            <a:r>
              <a:rPr lang="en-US" altLang="zh-CN" sz="1700" dirty="0"/>
              <a:t>David at t=30 is revoked, the grant from David to Ellen at time t=40, and from Ellen to Jim at t=70, should also be revoked, since they depend on the grant from Bob to</a:t>
            </a:r>
          </a:p>
          <a:p>
            <a:pPr algn="just"/>
            <a:r>
              <a:rPr lang="en-US" altLang="zh-CN" sz="1700" dirty="0"/>
              <a:t>David at t=30. </a:t>
            </a:r>
          </a:p>
          <a:p>
            <a:pPr algn="just"/>
            <a:r>
              <a:rPr lang="en-US" altLang="zh-CN" sz="1700" dirty="0"/>
              <a:t>But the grant from David to Frank at t=60 should not be revoked, since it depends on the grant from Chris to David at t=50, not on the grant from Bob to David at t=30</a:t>
            </a:r>
            <a:endParaRPr lang="zh-CN" altLang="en-US" sz="1700" dirty="0"/>
          </a:p>
        </p:txBody>
      </p:sp>
    </p:spTree>
  </p:cSld>
  <p:clrMapOvr>
    <a:masterClrMapping/>
  </p:clrMapOvr>
  <p:transition spd="slow">
    <p:strips/>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B86DB4-A5E9-412E-872E-C60FCA77C6FC}"/>
              </a:ext>
            </a:extLst>
          </p:cNvPr>
          <p:cNvSpPr>
            <a:spLocks noGrp="1"/>
          </p:cNvSpPr>
          <p:nvPr>
            <p:ph type="title"/>
          </p:nvPr>
        </p:nvSpPr>
        <p:spPr/>
        <p:txBody>
          <a:bodyPr/>
          <a:lstStyle/>
          <a:p>
            <a:r>
              <a:rPr lang="en-US" altLang="zh-CN" dirty="0"/>
              <a:t>Quiz: </a:t>
            </a:r>
            <a:endParaRPr lang="zh-CN" altLang="en-US" dirty="0"/>
          </a:p>
        </p:txBody>
      </p:sp>
      <p:sp>
        <p:nvSpPr>
          <p:cNvPr id="3" name="内容占位符 2">
            <a:extLst>
              <a:ext uri="{FF2B5EF4-FFF2-40B4-BE49-F238E27FC236}">
                <a16:creationId xmlns:a16="http://schemas.microsoft.com/office/drawing/2014/main" id="{D97DFC93-D86D-4E4F-9AC3-5A53569FC17E}"/>
              </a:ext>
            </a:extLst>
          </p:cNvPr>
          <p:cNvSpPr>
            <a:spLocks noGrp="1"/>
          </p:cNvSpPr>
          <p:nvPr>
            <p:ph idx="1"/>
          </p:nvPr>
        </p:nvSpPr>
        <p:spPr>
          <a:xfrm>
            <a:off x="457200" y="1600200"/>
            <a:ext cx="8229600" cy="4925144"/>
          </a:xfrm>
        </p:spPr>
        <p:txBody>
          <a:bodyPr>
            <a:normAutofit fontScale="92500"/>
          </a:bodyPr>
          <a:lstStyle/>
          <a:p>
            <a:pPr algn="just"/>
            <a:r>
              <a:rPr lang="en-US" altLang="zh-CN" dirty="0"/>
              <a:t>Q: If the grant from Chris to David at t=30 is revoked at time 65, what happens to downstream grants?</a:t>
            </a:r>
          </a:p>
          <a:p>
            <a:pPr algn="just"/>
            <a:r>
              <a:rPr lang="en-US" altLang="zh-CN" dirty="0"/>
              <a:t>A: None of the downstream grants will be revoked, since they now depend on the grant from Bob to David at t=10, not the grant from Chris to David at t=30 </a:t>
            </a:r>
          </a:p>
          <a:p>
            <a:pPr algn="just"/>
            <a:r>
              <a:rPr lang="en-US" altLang="zh-CN" dirty="0"/>
              <a:t>Q: If the grant from Ann to Chris at t=20 is revoked at time 65, what happens to downstream grants?</a:t>
            </a:r>
          </a:p>
          <a:p>
            <a:pPr algn="just"/>
            <a:r>
              <a:rPr lang="en-US" altLang="zh-CN" dirty="0"/>
              <a:t>A: The grant from Chris to David at t=30 will be revoked; all other grants remain</a:t>
            </a:r>
          </a:p>
          <a:p>
            <a:pPr algn="just"/>
            <a:r>
              <a:rPr lang="en-US" altLang="zh-CN" dirty="0"/>
              <a:t>Q: If the grant from Ann to Bob at t=10 is revoked at time 65, what happens to downstream grants?</a:t>
            </a:r>
          </a:p>
          <a:p>
            <a:pPr algn="just"/>
            <a:r>
              <a:rPr lang="en-US" altLang="zh-CN" dirty="0"/>
              <a:t>A: The grant from Bob to David, from David to Ellen, and from Ellen to Jim will be revoked; all other grants remain</a:t>
            </a:r>
            <a:endParaRPr lang="zh-CN" altLang="en-US" dirty="0"/>
          </a:p>
          <a:p>
            <a:pPr algn="just"/>
            <a:endParaRPr lang="zh-CN" altLang="en-US" dirty="0"/>
          </a:p>
        </p:txBody>
      </p:sp>
      <p:sp>
        <p:nvSpPr>
          <p:cNvPr id="4" name="灯片编号占位符 3">
            <a:extLst>
              <a:ext uri="{FF2B5EF4-FFF2-40B4-BE49-F238E27FC236}">
                <a16:creationId xmlns:a16="http://schemas.microsoft.com/office/drawing/2014/main" id="{F73329F5-82A1-4ED0-BC63-08D98996E542}"/>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15</a:t>
            </a:fld>
            <a:endParaRPr lang="en-US" dirty="0">
              <a:solidFill>
                <a:prstClr val="white">
                  <a:lumMod val="65000"/>
                  <a:lumOff val="35000"/>
                </a:prstClr>
              </a:solidFill>
            </a:endParaRPr>
          </a:p>
        </p:txBody>
      </p:sp>
    </p:spTree>
    <p:extLst>
      <p:ext uri="{BB962C8B-B14F-4D97-AF65-F5344CB8AC3E}">
        <p14:creationId xmlns:p14="http://schemas.microsoft.com/office/powerpoint/2010/main" val="42369350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0" y="-30708"/>
            <a:ext cx="9144000" cy="1600200"/>
          </a:xfrm>
        </p:spPr>
        <p:txBody>
          <a:bodyPr wrap="square" numCol="1" anchorCtr="0" compatLnSpc="1">
            <a:prstTxWarp prst="textNoShape">
              <a:avLst/>
            </a:prstTxWarp>
            <a:noAutofit/>
          </a:bodyPr>
          <a:lstStyle/>
          <a:p>
            <a:pPr>
              <a:defRPr/>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Role-Based Access Control </a:t>
            </a:r>
            <a:b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(RBAC)</a:t>
            </a:r>
          </a:p>
        </p:txBody>
      </p:sp>
      <p:sp>
        <p:nvSpPr>
          <p:cNvPr id="225283" name="Rectangle 3"/>
          <p:cNvSpPr>
            <a:spLocks noGrp="1" noChangeArrowheads="1"/>
          </p:cNvSpPr>
          <p:nvPr>
            <p:ph idx="1"/>
          </p:nvPr>
        </p:nvSpPr>
        <p:spPr>
          <a:xfrm>
            <a:off x="395536" y="1569492"/>
            <a:ext cx="8496944" cy="2507580"/>
          </a:xfrm>
        </p:spPr>
        <p:txBody>
          <a:bodyPr wrap="square" numCol="1" anchor="t" anchorCtr="0" compatLnSpc="1">
            <a:prstTxWarp prst="textNoShape">
              <a:avLst/>
            </a:prstTxWarp>
            <a:normAutofit fontScale="92500"/>
          </a:bodyPr>
          <a:lstStyle/>
          <a:p>
            <a:pPr>
              <a:lnSpc>
                <a:spcPct val="90000"/>
              </a:lnSpc>
              <a:buClr>
                <a:schemeClr val="tx2"/>
              </a:buClr>
              <a:buSzPct val="180000"/>
            </a:pPr>
            <a:r>
              <a:rPr lang="en-US" sz="1800" dirty="0">
                <a:ea typeface="ＭＳ Ｐゴシック" pitchFamily="-109" charset="-128"/>
                <a:cs typeface="ＭＳ Ｐゴシック" pitchFamily="-109" charset="-128"/>
              </a:rPr>
              <a:t>RBAC is a natural fit for database access control. </a:t>
            </a:r>
          </a:p>
          <a:p>
            <a:pPr lvl="1">
              <a:lnSpc>
                <a:spcPct val="90000"/>
              </a:lnSpc>
              <a:buClr>
                <a:schemeClr val="tx2"/>
              </a:buClr>
              <a:buSzPct val="180000"/>
            </a:pPr>
            <a:r>
              <a:rPr lang="en-US" sz="1500" dirty="0">
                <a:ea typeface="ＭＳ Ｐゴシック" pitchFamily="-109" charset="-128"/>
                <a:cs typeface="ＭＳ Ｐゴシック" pitchFamily="-109" charset="-128"/>
              </a:rPr>
              <a:t>Unlike a file system associated with a single or a few applications, a database system often supports dozens of applications. An individual user may use a variety of applications to perform a variety of tasks, each of which requires its own set of privileges</a:t>
            </a:r>
          </a:p>
          <a:p>
            <a:pPr lvl="1">
              <a:lnSpc>
                <a:spcPct val="90000"/>
              </a:lnSpc>
              <a:buClr>
                <a:schemeClr val="tx2"/>
              </a:buClr>
              <a:buSzPct val="180000"/>
            </a:pPr>
            <a:r>
              <a:rPr lang="en-US" altLang="zh-CN" sz="1500" dirty="0">
                <a:ea typeface="ＭＳ Ｐゴシック" pitchFamily="-109" charset="-128"/>
                <a:cs typeface="ＭＳ Ｐゴシック" pitchFamily="-109" charset="-128"/>
              </a:rPr>
              <a:t>RBAC</a:t>
            </a:r>
            <a:r>
              <a:rPr lang="en-US" sz="1500" dirty="0">
                <a:ea typeface="ＭＳ Ｐゴシック" pitchFamily="-109" charset="-128"/>
                <a:cs typeface="ＭＳ Ｐゴシック" pitchFamily="-109" charset="-128"/>
              </a:rPr>
              <a:t> eases administrative burden and improves security</a:t>
            </a:r>
          </a:p>
          <a:p>
            <a:pPr eaLnBrk="1" hangingPunct="1">
              <a:lnSpc>
                <a:spcPct val="90000"/>
              </a:lnSpc>
              <a:buClr>
                <a:schemeClr val="tx2"/>
              </a:buClr>
              <a:buSzPct val="180000"/>
            </a:pPr>
            <a:r>
              <a:rPr lang="en-US" sz="1800" dirty="0">
                <a:ea typeface="ＭＳ Ｐゴシック" pitchFamily="-109" charset="-128"/>
                <a:cs typeface="ＭＳ Ｐゴシック" pitchFamily="-109" charset="-128"/>
              </a:rPr>
              <a:t>A database RBAC needs to provide the following capabilities:</a:t>
            </a:r>
          </a:p>
          <a:p>
            <a:pPr lvl="2" eaLnBrk="1" hangingPunct="1">
              <a:lnSpc>
                <a:spcPct val="90000"/>
              </a:lnSpc>
              <a:buSzPct val="180000"/>
            </a:pPr>
            <a:r>
              <a:rPr lang="en-US" dirty="0">
                <a:ea typeface="ＭＳ Ｐゴシック" pitchFamily="-109" charset="-128"/>
              </a:rPr>
              <a:t>Create and delete roles</a:t>
            </a:r>
          </a:p>
          <a:p>
            <a:pPr lvl="2" eaLnBrk="1" hangingPunct="1">
              <a:lnSpc>
                <a:spcPct val="90000"/>
              </a:lnSpc>
              <a:buSzPct val="180000"/>
            </a:pPr>
            <a:r>
              <a:rPr lang="en-US" dirty="0">
                <a:ea typeface="ＭＳ Ｐゴシック" pitchFamily="-109" charset="-128"/>
              </a:rPr>
              <a:t>Define permissions for a role</a:t>
            </a:r>
          </a:p>
          <a:p>
            <a:pPr lvl="2" eaLnBrk="1" hangingPunct="1">
              <a:lnSpc>
                <a:spcPct val="90000"/>
              </a:lnSpc>
              <a:buSzPct val="180000"/>
            </a:pPr>
            <a:r>
              <a:rPr lang="en-US" dirty="0">
                <a:ea typeface="ＭＳ Ｐゴシック" pitchFamily="-109" charset="-128"/>
              </a:rPr>
              <a:t>Assign and cancel assignment of users to roles</a:t>
            </a:r>
          </a:p>
          <a:p>
            <a:pPr>
              <a:lnSpc>
                <a:spcPct val="90000"/>
              </a:lnSpc>
              <a:buClr>
                <a:schemeClr val="tx2"/>
              </a:buClr>
              <a:buSzPct val="180000"/>
            </a:pPr>
            <a:r>
              <a:rPr lang="en-US" sz="1800" dirty="0">
                <a:ea typeface="ＭＳ Ｐゴシック" pitchFamily="-109" charset="-128"/>
              </a:rPr>
              <a:t>Categories of database users:</a:t>
            </a:r>
          </a:p>
        </p:txBody>
      </p:sp>
      <p:graphicFrame>
        <p:nvGraphicFramePr>
          <p:cNvPr id="4" name="Diagram 3"/>
          <p:cNvGraphicFramePr/>
          <p:nvPr>
            <p:extLst>
              <p:ext uri="{D42A27DB-BD31-4B8C-83A1-F6EECF244321}">
                <p14:modId xmlns:p14="http://schemas.microsoft.com/office/powerpoint/2010/main" val="1193182773"/>
              </p:ext>
            </p:extLst>
          </p:nvPr>
        </p:nvGraphicFramePr>
        <p:xfrm>
          <a:off x="323528" y="4081636"/>
          <a:ext cx="8424936" cy="2659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16</a:t>
            </a:fld>
            <a:endParaRPr lang="en-US" dirty="0">
              <a:solidFill>
                <a:prstClr val="white">
                  <a:lumMod val="65000"/>
                  <a:lumOff val="35000"/>
                </a:prstClr>
              </a:solidFill>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t="12211" b="15824"/>
          <a:stretch/>
        </p:blipFill>
        <p:spPr>
          <a:xfrm>
            <a:off x="1259632" y="260648"/>
            <a:ext cx="6805930" cy="6338408"/>
          </a:xfrm>
          <a:prstGeom prst="rect">
            <a:avLst/>
          </a:prstGeom>
          <a:solidFill>
            <a:schemeClr val="tx1"/>
          </a:solidFill>
        </p:spPr>
      </p:pic>
      <p:sp>
        <p:nvSpPr>
          <p:cNvPr id="3" name="灯片编号占位符 2"/>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17</a:t>
            </a:fld>
            <a:endParaRPr lang="en-US" dirty="0">
              <a:solidFill>
                <a:prstClr val="white">
                  <a:lumMod val="65000"/>
                  <a:lumOff val="35000"/>
                </a:prstClr>
              </a:solidFill>
            </a:endParaRPr>
          </a:p>
        </p:txBody>
      </p:sp>
      <p:sp>
        <p:nvSpPr>
          <p:cNvPr id="4" name="横卷形 3"/>
          <p:cNvSpPr/>
          <p:nvPr/>
        </p:nvSpPr>
        <p:spPr>
          <a:xfrm>
            <a:off x="1691680" y="5013176"/>
            <a:ext cx="6192688" cy="1152128"/>
          </a:xfrm>
          <a:prstGeom prst="horizontalScroll">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dirty="0">
                <a:latin typeface="Arial" pitchFamily="-109" charset="0"/>
                <a:ea typeface="ＭＳ Ｐゴシック" pitchFamily="-109" charset="-128"/>
                <a:cs typeface="ＭＳ Ｐゴシック" pitchFamily="-109" charset="-128"/>
              </a:rPr>
              <a:t>Inference: performing authorized queries and deducing unauthorized information from the legitimate responses</a:t>
            </a:r>
          </a:p>
          <a:p>
            <a:r>
              <a:rPr lang="en-US" altLang="zh-CN" dirty="0">
                <a:latin typeface="Arial" pitchFamily="-109" charset="0"/>
                <a:ea typeface="ＭＳ Ｐゴシック" pitchFamily="-109" charset="-128"/>
                <a:cs typeface="ＭＳ Ｐゴシック" pitchFamily="-109" charset="-128"/>
              </a:rPr>
              <a:t>received.</a:t>
            </a:r>
            <a:endParaRPr lang="zh-CN" altLang="en-US" dirty="0"/>
          </a:p>
        </p:txBody>
      </p:sp>
    </p:spTree>
  </p:cSld>
  <p:clrMapOvr>
    <a:masterClrMapping/>
  </p:clrMapOvr>
  <p:transition spd="slow">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778C05-FDA8-4AC8-B14B-05F10AC68089}"/>
              </a:ext>
            </a:extLst>
          </p:cNvPr>
          <p:cNvSpPr>
            <a:spLocks noGrp="1"/>
          </p:cNvSpPr>
          <p:nvPr>
            <p:ph type="title"/>
          </p:nvPr>
        </p:nvSpPr>
        <p:spPr/>
        <p:txBody>
          <a:bodyPr/>
          <a:lstStyle/>
          <a:p>
            <a:r>
              <a:rPr lang="en-US" altLang="zh-CN" dirty="0"/>
              <a:t>Inference </a:t>
            </a:r>
            <a:r>
              <a:rPr lang="en-US" altLang="zh-CN"/>
              <a:t>Attack Examples</a:t>
            </a:r>
            <a:endParaRPr lang="zh-CN" altLang="en-US" dirty="0"/>
          </a:p>
        </p:txBody>
      </p:sp>
      <p:sp>
        <p:nvSpPr>
          <p:cNvPr id="3" name="内容占位符 2">
            <a:extLst>
              <a:ext uri="{FF2B5EF4-FFF2-40B4-BE49-F238E27FC236}">
                <a16:creationId xmlns:a16="http://schemas.microsoft.com/office/drawing/2014/main" id="{03AA0D7B-0AB4-4B0E-AC19-407A54649E76}"/>
              </a:ext>
            </a:extLst>
          </p:cNvPr>
          <p:cNvSpPr>
            <a:spLocks noGrp="1"/>
          </p:cNvSpPr>
          <p:nvPr>
            <p:ph idx="1"/>
          </p:nvPr>
        </p:nvSpPr>
        <p:spPr>
          <a:xfrm>
            <a:off x="457200" y="1600200"/>
            <a:ext cx="8229600" cy="4925144"/>
          </a:xfrm>
        </p:spPr>
        <p:txBody>
          <a:bodyPr>
            <a:normAutofit/>
          </a:bodyPr>
          <a:lstStyle/>
          <a:p>
            <a:r>
              <a:rPr lang="en-US" altLang="zh-CN" dirty="0"/>
              <a:t>Consider a database of student grades with schema (</a:t>
            </a:r>
            <a:r>
              <a:rPr lang="en-US" altLang="zh-CN" dirty="0" err="1"/>
              <a:t>StudentID</a:t>
            </a:r>
            <a:r>
              <a:rPr lang="en-US" altLang="zh-CN" dirty="0"/>
              <a:t>, Standing (junior or senior), Exam Score). Attacker wants to find exam score of some student. Any student should be able to query for the average exam score </a:t>
            </a:r>
          </a:p>
          <a:p>
            <a:r>
              <a:rPr lang="en-US" altLang="zh-CN" dirty="0"/>
              <a:t>Example 1:</a:t>
            </a:r>
          </a:p>
          <a:p>
            <a:pPr lvl="1"/>
            <a:r>
              <a:rPr lang="en-US" altLang="zh-CN" dirty="0"/>
              <a:t>The target student Alice takes the exam late</a:t>
            </a:r>
          </a:p>
          <a:p>
            <a:pPr lvl="1"/>
            <a:r>
              <a:rPr lang="en-US" altLang="zh-CN" dirty="0"/>
              <a:t>Attacker queries for the average scores before and after Alice takes the exam, then calculate Alice’s score </a:t>
            </a:r>
          </a:p>
          <a:p>
            <a:r>
              <a:rPr lang="en-US" altLang="zh-CN" dirty="0"/>
              <a:t>Example 2: </a:t>
            </a:r>
          </a:p>
          <a:p>
            <a:pPr lvl="1"/>
            <a:r>
              <a:rPr lang="en-US" altLang="zh-CN" dirty="0"/>
              <a:t>Only one student Bob has junior standing in a class full of seniors</a:t>
            </a:r>
          </a:p>
          <a:p>
            <a:pPr lvl="1"/>
            <a:r>
              <a:rPr lang="en-US" altLang="zh-CN" dirty="0"/>
              <a:t>Attacker queries for the average score of all students with junior standing. This query discloses core of Bob</a:t>
            </a:r>
            <a:endParaRPr lang="zh-CN" altLang="en-US" dirty="0"/>
          </a:p>
        </p:txBody>
      </p:sp>
      <p:sp>
        <p:nvSpPr>
          <p:cNvPr id="4" name="灯片编号占位符 3">
            <a:extLst>
              <a:ext uri="{FF2B5EF4-FFF2-40B4-BE49-F238E27FC236}">
                <a16:creationId xmlns:a16="http://schemas.microsoft.com/office/drawing/2014/main" id="{B0DF11BD-69D8-44CA-A4B1-247AF52E70C3}"/>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18</a:t>
            </a:fld>
            <a:endParaRPr lang="en-US" dirty="0">
              <a:solidFill>
                <a:prstClr val="white">
                  <a:lumMod val="65000"/>
                  <a:lumOff val="35000"/>
                </a:prstClr>
              </a:solidFill>
            </a:endParaRPr>
          </a:p>
        </p:txBody>
      </p:sp>
    </p:spTree>
    <p:extLst>
      <p:ext uri="{BB962C8B-B14F-4D97-AF65-F5344CB8AC3E}">
        <p14:creationId xmlns:p14="http://schemas.microsoft.com/office/powerpoint/2010/main" val="2727452564"/>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l="5752" t="7037" r="5577" b="26482"/>
          <a:stretch/>
        </p:blipFill>
        <p:spPr>
          <a:xfrm>
            <a:off x="2843809" y="251472"/>
            <a:ext cx="6300192" cy="6298232"/>
          </a:xfrm>
          <a:prstGeom prst="rect">
            <a:avLst/>
          </a:prstGeom>
          <a:solidFill>
            <a:schemeClr val="tx1"/>
          </a:solidFill>
        </p:spPr>
      </p:pic>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19</a:t>
            </a:fld>
            <a:endParaRPr lang="en-US" dirty="0">
              <a:solidFill>
                <a:prstClr val="white">
                  <a:lumMod val="65000"/>
                  <a:lumOff val="35000"/>
                </a:prstClr>
              </a:solidFill>
            </a:endParaRPr>
          </a:p>
        </p:txBody>
      </p:sp>
      <p:sp>
        <p:nvSpPr>
          <p:cNvPr id="4" name="内容占位符 2"/>
          <p:cNvSpPr>
            <a:spLocks noGrp="1"/>
          </p:cNvSpPr>
          <p:nvPr>
            <p:ph idx="1"/>
          </p:nvPr>
        </p:nvSpPr>
        <p:spPr>
          <a:xfrm>
            <a:off x="-108520" y="240680"/>
            <a:ext cx="3096344" cy="6284664"/>
          </a:xfrm>
        </p:spPr>
        <p:txBody>
          <a:bodyPr>
            <a:normAutofit fontScale="92500" lnSpcReduction="10000"/>
          </a:bodyPr>
          <a:lstStyle/>
          <a:p>
            <a:r>
              <a:rPr lang="en-US" altLang="zh-CN" dirty="0">
                <a:solidFill>
                  <a:schemeClr val="tx1"/>
                </a:solidFill>
                <a:latin typeface="Arial" pitchFamily="-110" charset="0"/>
                <a:ea typeface="ＭＳ Ｐゴシック" pitchFamily="-110" charset="-128"/>
                <a:cs typeface="ＭＳ Ｐゴシック" pitchFamily="-110" charset="-128"/>
              </a:rPr>
              <a:t>Each employee’s salary should be confidential</a:t>
            </a:r>
          </a:p>
          <a:p>
            <a:r>
              <a:rPr lang="en-US" altLang="zh-CN" dirty="0">
                <a:solidFill>
                  <a:schemeClr val="tx1"/>
                </a:solidFill>
                <a:latin typeface="Arial" pitchFamily="-110" charset="0"/>
                <a:ea typeface="ＭＳ Ｐゴシック" pitchFamily="-110" charset="-128"/>
                <a:cs typeface="ＭＳ Ｐゴシック" pitchFamily="-110" charset="-128"/>
              </a:rPr>
              <a:t>RBAC constraint: Name and Salary cannot be accessed together in the same query. </a:t>
            </a:r>
          </a:p>
          <a:p>
            <a:r>
              <a:rPr lang="en-US" altLang="zh-CN" dirty="0">
                <a:solidFill>
                  <a:schemeClr val="tx1"/>
                </a:solidFill>
                <a:latin typeface="Arial" pitchFamily="-110" charset="0"/>
                <a:ea typeface="ＭＳ Ｐゴシック" pitchFamily="-110" charset="-128"/>
                <a:cs typeface="ＭＳ Ｐゴシック" pitchFamily="-110" charset="-128"/>
              </a:rPr>
              <a:t>But a user who knows </a:t>
            </a:r>
          </a:p>
          <a:p>
            <a:pPr lvl="1"/>
            <a:r>
              <a:rPr lang="en-US" altLang="zh-CN" dirty="0">
                <a:solidFill>
                  <a:schemeClr val="tx1"/>
                </a:solidFill>
                <a:latin typeface="Arial" pitchFamily="-110" charset="0"/>
                <a:ea typeface="ＭＳ Ｐゴシック" pitchFamily="-110" charset="-128"/>
                <a:cs typeface="ＭＳ Ｐゴシック" pitchFamily="-110" charset="-128"/>
              </a:rPr>
              <a:t>1. the structure of the Employee table and </a:t>
            </a:r>
          </a:p>
          <a:p>
            <a:pPr lvl="1"/>
            <a:r>
              <a:rPr lang="en-US" altLang="zh-CN" dirty="0">
                <a:solidFill>
                  <a:schemeClr val="tx1"/>
                </a:solidFill>
                <a:latin typeface="Arial" pitchFamily="-110" charset="0"/>
                <a:ea typeface="ＭＳ Ｐゴシック" pitchFamily="-110" charset="-128"/>
                <a:cs typeface="ＭＳ Ｐゴシック" pitchFamily="-110" charset="-128"/>
              </a:rPr>
              <a:t>2. the view tables maintain the same row order as the Employee table </a:t>
            </a:r>
          </a:p>
          <a:p>
            <a:r>
              <a:rPr lang="en-US" altLang="zh-CN" dirty="0">
                <a:solidFill>
                  <a:schemeClr val="tx1"/>
                </a:solidFill>
                <a:latin typeface="Arial" pitchFamily="-110" charset="0"/>
                <a:ea typeface="ＭＳ Ｐゴシック" pitchFamily="-110" charset="-128"/>
                <a:cs typeface="ＭＳ Ｐゴシック" pitchFamily="-110" charset="-128"/>
              </a:rPr>
              <a:t>Is able to merge the two views in (b) to construct the table shown in (c) </a:t>
            </a:r>
            <a:endParaRPr lang="zh-CN" altLang="en-US" dirty="0"/>
          </a:p>
        </p:txBody>
      </p:sp>
    </p:spTree>
  </p:cSld>
  <p:clrMapOvr>
    <a:masterClrMapping/>
  </p:clrMapOvr>
  <p:transition spd="slow">
    <p:wipe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ln w="10160">
                  <a:solidFill>
                    <a:schemeClr val="accent1"/>
                  </a:solidFill>
                  <a:prstDash val="solid"/>
                </a:ln>
                <a:solidFill>
                  <a:srgbClr val="FFFFFF"/>
                </a:solidFill>
                <a:effectLst>
                  <a:outerShdw blurRad="38100" dist="32000" dir="5400000" algn="tl">
                    <a:srgbClr val="000000">
                      <a:alpha val="30000"/>
                    </a:srgbClr>
                  </a:outerShdw>
                </a:effectLst>
                <a:ea typeface="+mj-ea"/>
                <a:cs typeface="+mj-cs"/>
              </a:rPr>
              <a:t>Databases</a:t>
            </a:r>
          </a:p>
        </p:txBody>
      </p:sp>
      <p:sp>
        <p:nvSpPr>
          <p:cNvPr id="3" name="Content Placeholder 2"/>
          <p:cNvSpPr>
            <a:spLocks noGrp="1"/>
          </p:cNvSpPr>
          <p:nvPr>
            <p:ph idx="1"/>
          </p:nvPr>
        </p:nvSpPr>
        <p:spPr>
          <a:xfrm>
            <a:off x="152400" y="2133600"/>
            <a:ext cx="4648200" cy="4463752"/>
          </a:xfrm>
        </p:spPr>
        <p:txBody>
          <a:bodyPr>
            <a:normAutofit/>
          </a:bodyPr>
          <a:lstStyle/>
          <a:p>
            <a:pPr eaLnBrk="1" fontAlgn="auto" hangingPunct="1">
              <a:spcAft>
                <a:spcPts val="0"/>
              </a:spcAft>
              <a:buClr>
                <a:schemeClr val="accent1"/>
              </a:buClr>
              <a:buSzPct val="70000"/>
              <a:buFont typeface="Wingdings" pitchFamily="2" charset="2"/>
              <a:buChar char=""/>
              <a:defRPr/>
            </a:pPr>
            <a:r>
              <a:rPr lang="en-US" dirty="0"/>
              <a:t>S</a:t>
            </a:r>
            <a:r>
              <a:rPr lang="en-US" dirty="0">
                <a:ea typeface="+mn-ea"/>
                <a:cs typeface="+mn-cs"/>
              </a:rPr>
              <a:t>tructured collection of data stored for use by one or more applications</a:t>
            </a:r>
          </a:p>
          <a:p>
            <a:pPr eaLnBrk="1" fontAlgn="auto" hangingPunct="1">
              <a:spcAft>
                <a:spcPts val="0"/>
              </a:spcAft>
              <a:buClr>
                <a:schemeClr val="accent1"/>
              </a:buClr>
              <a:buSzPct val="70000"/>
              <a:buFont typeface="Wingdings" pitchFamily="2" charset="2"/>
              <a:buChar char=""/>
              <a:defRPr/>
            </a:pPr>
            <a:endParaRPr lang="en-US" dirty="0">
              <a:ea typeface="+mn-ea"/>
              <a:cs typeface="+mn-cs"/>
            </a:endParaRPr>
          </a:p>
          <a:p>
            <a:pPr eaLnBrk="1" fontAlgn="auto" hangingPunct="1">
              <a:spcAft>
                <a:spcPts val="0"/>
              </a:spcAft>
              <a:buClr>
                <a:schemeClr val="accent1"/>
              </a:buClr>
              <a:buSzPct val="70000"/>
              <a:buFont typeface="Wingdings" pitchFamily="2" charset="2"/>
              <a:buChar char=""/>
              <a:defRPr/>
            </a:pPr>
            <a:r>
              <a:rPr lang="en-US" dirty="0"/>
              <a:t>C</a:t>
            </a:r>
            <a:r>
              <a:rPr lang="en-US" dirty="0">
                <a:ea typeface="+mn-ea"/>
                <a:cs typeface="+mn-cs"/>
              </a:rPr>
              <a:t>ontains the relationships between data items and groups of data items</a:t>
            </a:r>
          </a:p>
          <a:p>
            <a:pPr eaLnBrk="1" fontAlgn="auto" hangingPunct="1">
              <a:spcAft>
                <a:spcPts val="0"/>
              </a:spcAft>
              <a:buClr>
                <a:schemeClr val="accent1"/>
              </a:buClr>
              <a:buSzPct val="70000"/>
              <a:buFont typeface="Wingdings" pitchFamily="2" charset="2"/>
              <a:buChar char=""/>
              <a:defRPr/>
            </a:pPr>
            <a:endParaRPr lang="en-US" dirty="0">
              <a:ea typeface="+mn-ea"/>
              <a:cs typeface="+mn-cs"/>
            </a:endParaRPr>
          </a:p>
          <a:p>
            <a:pPr eaLnBrk="1" fontAlgn="auto" hangingPunct="1">
              <a:spcAft>
                <a:spcPts val="0"/>
              </a:spcAft>
              <a:buClr>
                <a:schemeClr val="accent1"/>
              </a:buClr>
              <a:buSzPct val="70000"/>
              <a:buFont typeface="Wingdings" pitchFamily="2" charset="2"/>
              <a:buChar char=""/>
              <a:defRPr/>
            </a:pPr>
            <a:r>
              <a:rPr lang="en-US" dirty="0"/>
              <a:t>C</a:t>
            </a:r>
            <a:r>
              <a:rPr lang="en-US" dirty="0">
                <a:ea typeface="+mn-ea"/>
                <a:cs typeface="+mn-cs"/>
              </a:rPr>
              <a:t>an contain sensitive data that needs to be secured</a:t>
            </a:r>
          </a:p>
          <a:p>
            <a:pPr eaLnBrk="1" fontAlgn="auto" hangingPunct="1">
              <a:spcAft>
                <a:spcPts val="0"/>
              </a:spcAft>
              <a:buClr>
                <a:schemeClr val="accent1"/>
              </a:buClr>
              <a:buSzPct val="70000"/>
              <a:buFont typeface="Wingdings" pitchFamily="2" charset="2"/>
              <a:buChar char=""/>
              <a:defRPr/>
            </a:pPr>
            <a:endParaRPr lang="en-US" dirty="0">
              <a:ea typeface="+mn-ea"/>
              <a:cs typeface="+mn-cs"/>
            </a:endParaRPr>
          </a:p>
          <a:p>
            <a:pPr lvl="2" eaLnBrk="1" fontAlgn="auto" hangingPunct="1">
              <a:spcBef>
                <a:spcPts val="0"/>
              </a:spcBef>
              <a:spcAft>
                <a:spcPts val="0"/>
              </a:spcAft>
              <a:buClr>
                <a:schemeClr val="accent2"/>
              </a:buClr>
              <a:buFont typeface="Wingdings" pitchFamily="2" charset="2"/>
              <a:buChar char=""/>
              <a:defRPr/>
            </a:pPr>
            <a:endParaRPr lang="en-US" dirty="0">
              <a:ea typeface="+mn-ea"/>
            </a:endParaRPr>
          </a:p>
        </p:txBody>
      </p:sp>
      <p:pic>
        <p:nvPicPr>
          <p:cNvPr id="19460" name="Picture 3"/>
          <p:cNvPicPr>
            <a:picLocks noChangeAspect="1"/>
          </p:cNvPicPr>
          <p:nvPr/>
        </p:nvPicPr>
        <p:blipFill>
          <a:blip r:embed="rId3"/>
          <a:srcRect/>
          <a:stretch>
            <a:fillRect/>
          </a:stretch>
        </p:blipFill>
        <p:spPr bwMode="auto">
          <a:xfrm rot="-504125">
            <a:off x="609600" y="228600"/>
            <a:ext cx="1870075" cy="1828800"/>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3923868651"/>
              </p:ext>
            </p:extLst>
          </p:nvPr>
        </p:nvGraphicFramePr>
        <p:xfrm>
          <a:off x="5105400" y="2438400"/>
          <a:ext cx="3581400" cy="304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a:t>
            </a:fld>
            <a:endParaRPr lang="en-US" dirty="0">
              <a:solidFill>
                <a:prstClr val="white">
                  <a:lumMod val="65000"/>
                  <a:lumOff val="35000"/>
                </a:prstClr>
              </a:solidFill>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a:xfrm>
            <a:off x="457200" y="1600200"/>
            <a:ext cx="8229600" cy="4925144"/>
          </a:xfrm>
        </p:spPr>
        <p:txBody>
          <a:bodyPr>
            <a:normAutofit fontScale="70000" lnSpcReduction="20000"/>
          </a:bodyPr>
          <a:lstStyle/>
          <a:p>
            <a:r>
              <a:rPr lang="en-US" altLang="zh-CN" dirty="0">
                <a:latin typeface="Arial" pitchFamily="-109" charset="0"/>
                <a:ea typeface="ＭＳ Ｐゴシック" pitchFamily="-109" charset="-128"/>
                <a:cs typeface="ＭＳ Ｐゴシック" pitchFamily="-109" charset="-128"/>
              </a:rPr>
              <a:t>Construct three tables, which include the following information:</a:t>
            </a:r>
          </a:p>
          <a:p>
            <a:pPr lvl="1"/>
            <a:r>
              <a:rPr lang="en-US" altLang="zh-CN" sz="2100" dirty="0">
                <a:latin typeface="Arial" pitchFamily="-109" charset="0"/>
                <a:ea typeface="ＭＳ Ｐゴシック" pitchFamily="-109" charset="-128"/>
                <a:cs typeface="ＭＳ Ｐゴシック" pitchFamily="-109" charset="-128"/>
              </a:rPr>
              <a:t>Employees (</a:t>
            </a:r>
            <a:r>
              <a:rPr lang="en-US" altLang="zh-CN" sz="2100" dirty="0" err="1">
                <a:latin typeface="Arial" pitchFamily="-109" charset="0"/>
                <a:ea typeface="ＭＳ Ｐゴシック" pitchFamily="-109" charset="-128"/>
                <a:cs typeface="ＭＳ Ｐゴシック" pitchFamily="-109" charset="-128"/>
              </a:rPr>
              <a:t>Emp</a:t>
            </a:r>
            <a:r>
              <a:rPr lang="en-US" altLang="zh-CN" sz="2100" dirty="0">
                <a:latin typeface="Arial" pitchFamily="-109" charset="0"/>
                <a:ea typeface="ＭＳ Ｐゴシック" pitchFamily="-109" charset="-128"/>
                <a:cs typeface="ＭＳ Ｐゴシック" pitchFamily="-109" charset="-128"/>
              </a:rPr>
              <a:t>#, Name, Address)</a:t>
            </a:r>
          </a:p>
          <a:p>
            <a:pPr lvl="1"/>
            <a:r>
              <a:rPr lang="en-US" altLang="zh-CN" sz="2100" dirty="0">
                <a:latin typeface="Arial" pitchFamily="-109" charset="0"/>
                <a:ea typeface="ＭＳ Ｐゴシック" pitchFamily="-109" charset="-128"/>
                <a:cs typeface="ＭＳ Ｐゴシック" pitchFamily="-109" charset="-128"/>
              </a:rPr>
              <a:t>Salaries (S#, Salary)</a:t>
            </a:r>
          </a:p>
          <a:p>
            <a:pPr lvl="1"/>
            <a:r>
              <a:rPr lang="en-US" altLang="zh-CN" sz="2100" dirty="0" err="1">
                <a:latin typeface="Arial" pitchFamily="-109" charset="0"/>
                <a:ea typeface="ＭＳ Ｐゴシック" pitchFamily="-109" charset="-128"/>
                <a:cs typeface="ＭＳ Ｐゴシック" pitchFamily="-109" charset="-128"/>
              </a:rPr>
              <a:t>Emp</a:t>
            </a:r>
            <a:r>
              <a:rPr lang="en-US" altLang="zh-CN" sz="2100" dirty="0">
                <a:latin typeface="Arial" pitchFamily="-109" charset="0"/>
                <a:ea typeface="ＭＳ Ｐゴシック" pitchFamily="-109" charset="-128"/>
                <a:cs typeface="ＭＳ Ｐゴシック" pitchFamily="-109" charset="-128"/>
              </a:rPr>
              <a:t>-Salary (</a:t>
            </a:r>
            <a:r>
              <a:rPr lang="en-US" altLang="zh-CN" sz="2100" dirty="0" err="1">
                <a:latin typeface="Arial" pitchFamily="-109" charset="0"/>
                <a:ea typeface="ＭＳ Ｐゴシック" pitchFamily="-109" charset="-128"/>
                <a:cs typeface="ＭＳ Ｐゴシック" pitchFamily="-109" charset="-128"/>
              </a:rPr>
              <a:t>Emp</a:t>
            </a:r>
            <a:r>
              <a:rPr lang="en-US" altLang="zh-CN" sz="2100" dirty="0">
                <a:latin typeface="Arial" pitchFamily="-109" charset="0"/>
                <a:ea typeface="ＭＳ Ｐゴシック" pitchFamily="-109" charset="-128"/>
                <a:cs typeface="ＭＳ Ｐゴシック" pitchFamily="-109" charset="-128"/>
              </a:rPr>
              <a:t>#, S#)</a:t>
            </a:r>
          </a:p>
          <a:p>
            <a:r>
              <a:rPr lang="en-US" altLang="zh-CN" dirty="0">
                <a:latin typeface="Arial" pitchFamily="-109" charset="0"/>
                <a:ea typeface="ＭＳ Ｐゴシック" pitchFamily="-109" charset="-128"/>
                <a:cs typeface="ＭＳ Ｐゴシック" pitchFamily="-109" charset="-128"/>
              </a:rPr>
              <a:t>Each line consists of the table name followed by a list of column names for that table. In this case, each employee is assigned a unique employee number (</a:t>
            </a:r>
            <a:r>
              <a:rPr lang="en-US" altLang="zh-CN" dirty="0" err="1">
                <a:latin typeface="Arial" pitchFamily="-109" charset="0"/>
                <a:ea typeface="ＭＳ Ｐゴシック" pitchFamily="-109" charset="-128"/>
                <a:cs typeface="ＭＳ Ｐゴシック" pitchFamily="-109" charset="-128"/>
              </a:rPr>
              <a:t>Emp</a:t>
            </a:r>
            <a:r>
              <a:rPr lang="en-US" altLang="zh-CN" dirty="0">
                <a:latin typeface="Arial" pitchFamily="-109" charset="0"/>
                <a:ea typeface="ＭＳ Ｐゴシック" pitchFamily="-109" charset="-128"/>
                <a:cs typeface="ＭＳ Ｐゴシック" pitchFamily="-109" charset="-128"/>
              </a:rPr>
              <a:t>#) and a unique salary number (S#). The Employees table and the Salaries table are accessible to the Clerk role, but the </a:t>
            </a:r>
            <a:r>
              <a:rPr lang="en-US" altLang="zh-CN" dirty="0" err="1">
                <a:latin typeface="Arial" pitchFamily="-109" charset="0"/>
                <a:ea typeface="ＭＳ Ｐゴシック" pitchFamily="-109" charset="-128"/>
                <a:cs typeface="ＭＳ Ｐゴシック" pitchFamily="-109" charset="-128"/>
              </a:rPr>
              <a:t>Emp</a:t>
            </a:r>
            <a:r>
              <a:rPr lang="en-US" altLang="zh-CN" dirty="0">
                <a:latin typeface="Arial" pitchFamily="-109" charset="0"/>
                <a:ea typeface="ＭＳ Ｐゴシック" pitchFamily="-109" charset="-128"/>
                <a:cs typeface="ＭＳ Ｐゴシック" pitchFamily="-109" charset="-128"/>
              </a:rPr>
              <a:t>-Salary table is only available to the Administrator role. In this structure, the sensitive relationship between employees and salaries is protected from users assigned the Clerk role.</a:t>
            </a:r>
          </a:p>
          <a:p>
            <a:r>
              <a:rPr lang="en-US" altLang="zh-CN" b="1" dirty="0">
                <a:latin typeface="Arial" pitchFamily="-109" charset="0"/>
                <a:ea typeface="ＭＳ Ｐゴシック" pitchFamily="-109" charset="-128"/>
                <a:cs typeface="ＭＳ Ｐゴシック" pitchFamily="-109" charset="-128"/>
              </a:rPr>
              <a:t>Another inference channel</a:t>
            </a:r>
            <a:r>
              <a:rPr lang="en-US" altLang="zh-CN" dirty="0">
                <a:latin typeface="Arial" pitchFamily="-109" charset="0"/>
                <a:ea typeface="ＭＳ Ｐゴシック" pitchFamily="-109" charset="-128"/>
                <a:cs typeface="ＭＳ Ｐゴシック" pitchFamily="-109" charset="-128"/>
              </a:rPr>
              <a:t>: suppose that we want to add a new attribute, employee start date, which is not sensitive. This could be added to the Salaries table as follows:</a:t>
            </a:r>
          </a:p>
          <a:p>
            <a:pPr lvl="1"/>
            <a:r>
              <a:rPr lang="en-US" altLang="zh-CN" sz="1900" dirty="0">
                <a:latin typeface="Arial" pitchFamily="-109" charset="0"/>
                <a:ea typeface="ＭＳ Ｐゴシック" pitchFamily="-109" charset="-128"/>
                <a:cs typeface="ＭＳ Ｐゴシック" pitchFamily="-109" charset="-128"/>
              </a:rPr>
              <a:t>Employees (</a:t>
            </a:r>
            <a:r>
              <a:rPr lang="en-US" altLang="zh-CN" sz="1900" dirty="0" err="1">
                <a:latin typeface="Arial" pitchFamily="-109" charset="0"/>
                <a:ea typeface="ＭＳ Ｐゴシック" pitchFamily="-109" charset="-128"/>
                <a:cs typeface="ＭＳ Ｐゴシック" pitchFamily="-109" charset="-128"/>
              </a:rPr>
              <a:t>Emp</a:t>
            </a:r>
            <a:r>
              <a:rPr lang="en-US" altLang="zh-CN" sz="1900" dirty="0">
                <a:latin typeface="Arial" pitchFamily="-109" charset="0"/>
                <a:ea typeface="ＭＳ Ｐゴシック" pitchFamily="-109" charset="-128"/>
                <a:cs typeface="ＭＳ Ｐゴシック" pitchFamily="-109" charset="-128"/>
              </a:rPr>
              <a:t>#, Name, Address)</a:t>
            </a:r>
          </a:p>
          <a:p>
            <a:pPr lvl="1"/>
            <a:r>
              <a:rPr lang="en-US" altLang="zh-CN" sz="1900" dirty="0">
                <a:latin typeface="Arial" pitchFamily="-109" charset="0"/>
                <a:ea typeface="ＭＳ Ｐゴシック" pitchFamily="-109" charset="-128"/>
                <a:cs typeface="ＭＳ Ｐゴシック" pitchFamily="-109" charset="-128"/>
              </a:rPr>
              <a:t>Salaries (S#, Salary, Start-Date)</a:t>
            </a:r>
          </a:p>
          <a:p>
            <a:pPr lvl="1"/>
            <a:r>
              <a:rPr lang="en-US" altLang="zh-CN" sz="1900" dirty="0" err="1">
                <a:latin typeface="Arial" pitchFamily="-109" charset="0"/>
                <a:ea typeface="ＭＳ Ｐゴシック" pitchFamily="-109" charset="-128"/>
                <a:cs typeface="ＭＳ Ｐゴシック" pitchFamily="-109" charset="-128"/>
              </a:rPr>
              <a:t>Emp</a:t>
            </a:r>
            <a:r>
              <a:rPr lang="en-US" altLang="zh-CN" sz="1900" dirty="0">
                <a:latin typeface="Arial" pitchFamily="-109" charset="0"/>
                <a:ea typeface="ＭＳ Ｐゴシック" pitchFamily="-109" charset="-128"/>
                <a:cs typeface="ＭＳ Ｐゴシック" pitchFamily="-109" charset="-128"/>
              </a:rPr>
              <a:t>-Salary (</a:t>
            </a:r>
            <a:r>
              <a:rPr lang="en-US" altLang="zh-CN" sz="1900" dirty="0" err="1">
                <a:latin typeface="Arial" pitchFamily="-109" charset="0"/>
                <a:ea typeface="ＭＳ Ｐゴシック" pitchFamily="-109" charset="-128"/>
                <a:cs typeface="ＭＳ Ｐゴシック" pitchFamily="-109" charset="-128"/>
              </a:rPr>
              <a:t>Emp</a:t>
            </a:r>
            <a:r>
              <a:rPr lang="en-US" altLang="zh-CN" sz="1900" dirty="0">
                <a:latin typeface="Arial" pitchFamily="-109" charset="0"/>
                <a:ea typeface="ＭＳ Ｐゴシック" pitchFamily="-109" charset="-128"/>
                <a:cs typeface="ＭＳ Ｐゴシック" pitchFamily="-109" charset="-128"/>
              </a:rPr>
              <a:t>#, S#)</a:t>
            </a:r>
          </a:p>
          <a:p>
            <a:r>
              <a:rPr lang="en-US" altLang="zh-CN" dirty="0">
                <a:latin typeface="Arial" pitchFamily="-109" charset="0"/>
                <a:ea typeface="ＭＳ Ｐゴシック" pitchFamily="-109" charset="-128"/>
                <a:cs typeface="ＭＳ Ｐゴシック" pitchFamily="-109" charset="-128"/>
              </a:rPr>
              <a:t>However, an employee’s start date is an easily observable or discoverable attribute of an employee. Thus a user in the Clerk role may be able to infer the employee’s name. This would compromise the relationship between employee and salary. </a:t>
            </a:r>
          </a:p>
          <a:p>
            <a:r>
              <a:rPr lang="en-US" altLang="zh-CN" dirty="0">
                <a:latin typeface="Arial" pitchFamily="-109" charset="0"/>
                <a:ea typeface="ＭＳ Ｐゴシック" pitchFamily="-109" charset="-128"/>
                <a:cs typeface="ＭＳ Ｐゴシック" pitchFamily="-109" charset="-128"/>
              </a:rPr>
              <a:t>A straightforward way to remove the inference channel is to add the start-date column to the Employees table instead of the Salaries table.</a:t>
            </a:r>
          </a:p>
          <a:p>
            <a:endParaRPr lang="en-US" altLang="zh-CN" dirty="0">
              <a:latin typeface="Arial" pitchFamily="-109" charset="0"/>
              <a:ea typeface="ＭＳ Ｐゴシック" pitchFamily="-109" charset="-128"/>
              <a:cs typeface="ＭＳ Ｐゴシック" pitchFamily="-109" charset="-128"/>
            </a:endParaRPr>
          </a:p>
          <a:p>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20</a:t>
            </a:fld>
            <a:endParaRPr lang="en-US" dirty="0">
              <a:solidFill>
                <a:prstClr val="white">
                  <a:lumMod val="65000"/>
                  <a:lumOff val="35000"/>
                </a:prstClr>
              </a:solidFill>
            </a:endParaRPr>
          </a:p>
        </p:txBody>
      </p:sp>
    </p:spTree>
    <p:extLst>
      <p:ext uri="{BB962C8B-B14F-4D97-AF65-F5344CB8AC3E}">
        <p14:creationId xmlns:p14="http://schemas.microsoft.com/office/powerpoint/2010/main" val="3421265506"/>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Inference Detection</a:t>
            </a:r>
            <a:endParaRPr lang="zh-CN" altLang="en-US" dirty="0"/>
          </a:p>
        </p:txBody>
      </p:sp>
      <p:sp>
        <p:nvSpPr>
          <p:cNvPr id="3" name="内容占位符 2"/>
          <p:cNvSpPr>
            <a:spLocks noGrp="1"/>
          </p:cNvSpPr>
          <p:nvPr>
            <p:ph idx="1"/>
          </p:nvPr>
        </p:nvSpPr>
        <p:spPr/>
        <p:txBody>
          <a:bodyPr>
            <a:normAutofit/>
          </a:bodyPr>
          <a:lstStyle/>
          <a:p>
            <a:r>
              <a:rPr lang="en-US" altLang="zh-CN" dirty="0">
                <a:latin typeface="Arial" pitchFamily="-109" charset="0"/>
                <a:ea typeface="ＭＳ Ｐゴシック" pitchFamily="-109" charset="-128"/>
                <a:cs typeface="ＭＳ Ｐゴシック" pitchFamily="-109" charset="-128"/>
              </a:rPr>
              <a:t>The first inference problem, that it was possible to infer the relationship between employee and salary, can be detected through analysis of the data structures and security constraints.</a:t>
            </a:r>
          </a:p>
          <a:p>
            <a:r>
              <a:rPr lang="en-US" altLang="zh-CN" dirty="0">
                <a:latin typeface="Arial" pitchFamily="-109" charset="0"/>
                <a:ea typeface="ＭＳ Ｐゴシック" pitchFamily="-109" charset="-128"/>
                <a:cs typeface="ＭＳ Ｐゴシック" pitchFamily="-109" charset="-128"/>
              </a:rPr>
              <a:t>However, the second inference problem, in which the start-date column was added to the Salaries table, cannot be detected using only the information stored in the database. In particular, the database does not indicate that the employee name can be inferred from the start date.</a:t>
            </a:r>
          </a:p>
          <a:p>
            <a:pPr lvl="1"/>
            <a:r>
              <a:rPr lang="en-US" altLang="zh-CN" sz="2000" dirty="0"/>
              <a:t>Need human understanding of application semantics</a:t>
            </a:r>
            <a:endParaRPr lang="zh-CN" alt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21</a:t>
            </a:fld>
            <a:endParaRPr lang="en-US" dirty="0">
              <a:solidFill>
                <a:prstClr val="white">
                  <a:lumMod val="65000"/>
                  <a:lumOff val="35000"/>
                </a:prstClr>
              </a:solidFill>
            </a:endParaRPr>
          </a:p>
        </p:txBody>
      </p:sp>
    </p:spTree>
    <p:extLst>
      <p:ext uri="{BB962C8B-B14F-4D97-AF65-F5344CB8AC3E}">
        <p14:creationId xmlns:p14="http://schemas.microsoft.com/office/powerpoint/2010/main" val="1551769992"/>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57200" y="0"/>
            <a:ext cx="8229600" cy="936104"/>
          </a:xfrm>
        </p:spPr>
        <p:txBody>
          <a:bodyPr/>
          <a:lstStyle/>
          <a:p>
            <a:pPr eaLnBrk="1" fontAlgn="auto" hangingPunct="1">
              <a:spcAft>
                <a:spcPts val="0"/>
              </a:spcAft>
              <a:defRPr/>
            </a:pPr>
            <a:r>
              <a:rPr lang="en-US" dirty="0"/>
              <a:t>Inference Detection</a:t>
            </a:r>
          </a:p>
        </p:txBody>
      </p:sp>
      <p:graphicFrame>
        <p:nvGraphicFramePr>
          <p:cNvPr id="4" name="Diagram 3"/>
          <p:cNvGraphicFramePr/>
          <p:nvPr>
            <p:extLst>
              <p:ext uri="{D42A27DB-BD31-4B8C-83A1-F6EECF244321}">
                <p14:modId xmlns:p14="http://schemas.microsoft.com/office/powerpoint/2010/main" val="1098803090"/>
              </p:ext>
            </p:extLst>
          </p:nvPr>
        </p:nvGraphicFramePr>
        <p:xfrm>
          <a:off x="381000" y="1066800"/>
          <a:ext cx="84582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22</a:t>
            </a:fld>
            <a:endParaRPr lang="en-US" dirty="0">
              <a:solidFill>
                <a:prstClr val="white">
                  <a:lumMod val="65000"/>
                  <a:lumOff val="35000"/>
                </a:prstClr>
              </a:solidFill>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467544" y="-459432"/>
            <a:ext cx="8229600" cy="1600200"/>
          </a:xfrm>
        </p:spPr>
        <p:txBody>
          <a:bodyPr/>
          <a:lstStyle/>
          <a:p>
            <a:pPr eaLnBrk="1" fontAlgn="auto" hangingPunct="1">
              <a:spcAft>
                <a:spcPts val="0"/>
              </a:spcAft>
              <a:defRPr/>
            </a:pPr>
            <a:r>
              <a:rPr lang="en-US" dirty="0"/>
              <a:t>Database Encryption</a:t>
            </a:r>
          </a:p>
        </p:txBody>
      </p:sp>
      <p:sp>
        <p:nvSpPr>
          <p:cNvPr id="247811" name="Rectangle 3"/>
          <p:cNvSpPr>
            <a:spLocks noGrp="1" noChangeArrowheads="1"/>
          </p:cNvSpPr>
          <p:nvPr>
            <p:ph idx="1"/>
          </p:nvPr>
        </p:nvSpPr>
        <p:spPr>
          <a:xfrm>
            <a:off x="457200" y="1340768"/>
            <a:ext cx="8229600" cy="5288632"/>
          </a:xfrm>
        </p:spPr>
        <p:txBody>
          <a:bodyPr>
            <a:normAutofit fontScale="92500" lnSpcReduction="20000"/>
          </a:bodyPr>
          <a:lstStyle/>
          <a:p>
            <a:pPr marL="342900" lvl="2" indent="-342900" eaLnBrk="1" fontAlgn="auto" hangingPunct="1">
              <a:lnSpc>
                <a:spcPct val="120000"/>
              </a:lnSpc>
              <a:spcBef>
                <a:spcPts val="600"/>
              </a:spcBef>
              <a:spcAft>
                <a:spcPts val="600"/>
              </a:spcAft>
              <a:buClr>
                <a:schemeClr val="accent1"/>
              </a:buClr>
              <a:buSzPct val="80000"/>
              <a:buFont typeface="Wingdings" pitchFamily="2" charset="2"/>
              <a:buChar char=""/>
              <a:defRPr/>
            </a:pPr>
            <a:r>
              <a:rPr lang="en-US" sz="1800" dirty="0"/>
              <a:t>The database is typically the most valuable information resource for any organization</a:t>
            </a:r>
          </a:p>
          <a:p>
            <a:pPr marL="679450" lvl="3" indent="-342900" eaLnBrk="1" fontAlgn="auto" hangingPunct="1">
              <a:lnSpc>
                <a:spcPct val="120000"/>
              </a:lnSpc>
              <a:spcBef>
                <a:spcPts val="600"/>
              </a:spcBef>
              <a:spcAft>
                <a:spcPts val="600"/>
              </a:spcAft>
              <a:buClr>
                <a:schemeClr val="accent5"/>
              </a:buClr>
              <a:buSzPct val="80000"/>
              <a:buFont typeface="Wingdings" pitchFamily="2" charset="2"/>
              <a:buChar char=""/>
              <a:defRPr/>
            </a:pPr>
            <a:r>
              <a:rPr lang="en-US" sz="1800" dirty="0"/>
              <a:t>Protected by multiple layers of security</a:t>
            </a:r>
          </a:p>
          <a:p>
            <a:pPr lvl="2" eaLnBrk="1" fontAlgn="auto" hangingPunct="1">
              <a:lnSpc>
                <a:spcPct val="120000"/>
              </a:lnSpc>
              <a:spcBef>
                <a:spcPts val="600"/>
              </a:spcBef>
              <a:spcAft>
                <a:spcPts val="600"/>
              </a:spcAft>
              <a:buSzPct val="80000"/>
              <a:buFont typeface="Wingdings" pitchFamily="2" charset="2"/>
              <a:buChar char=""/>
              <a:defRPr/>
            </a:pPr>
            <a:r>
              <a:rPr lang="en-US" dirty="0"/>
              <a:t>Firewalls, authentication, general access control systems, DB access control systems, database encryption</a:t>
            </a:r>
          </a:p>
          <a:p>
            <a:pPr lvl="2" eaLnBrk="1" fontAlgn="auto" hangingPunct="1">
              <a:lnSpc>
                <a:spcPct val="120000"/>
              </a:lnSpc>
              <a:spcBef>
                <a:spcPts val="600"/>
              </a:spcBef>
              <a:spcAft>
                <a:spcPts val="600"/>
              </a:spcAft>
              <a:buSzPct val="80000"/>
              <a:buFont typeface="Wingdings" pitchFamily="2" charset="2"/>
              <a:buChar char=""/>
              <a:defRPr/>
            </a:pPr>
            <a:r>
              <a:rPr lang="en-US" dirty="0"/>
              <a:t>Encryption becomes the last line of defense in database security</a:t>
            </a:r>
          </a:p>
          <a:p>
            <a:pPr marL="679450" lvl="3" indent="-342900" eaLnBrk="1" fontAlgn="auto" hangingPunct="1">
              <a:lnSpc>
                <a:spcPct val="120000"/>
              </a:lnSpc>
              <a:spcBef>
                <a:spcPts val="600"/>
              </a:spcBef>
              <a:spcAft>
                <a:spcPts val="600"/>
              </a:spcAft>
              <a:buClr>
                <a:schemeClr val="accent5"/>
              </a:buClr>
              <a:buSzPct val="80000"/>
              <a:buFont typeface="Wingdings" pitchFamily="2" charset="2"/>
              <a:buChar char=""/>
              <a:defRPr/>
            </a:pPr>
            <a:r>
              <a:rPr lang="en-US" sz="2000" dirty="0"/>
              <a:t>Can be applied to the entire database, at the record level, the attribute level, or level of the individual field</a:t>
            </a:r>
          </a:p>
          <a:p>
            <a:pPr marL="342900" lvl="2" indent="-342900" eaLnBrk="1" fontAlgn="auto" hangingPunct="1">
              <a:lnSpc>
                <a:spcPct val="120000"/>
              </a:lnSpc>
              <a:spcBef>
                <a:spcPts val="600"/>
              </a:spcBef>
              <a:spcAft>
                <a:spcPts val="600"/>
              </a:spcAft>
              <a:buClr>
                <a:schemeClr val="accent1"/>
              </a:buClr>
              <a:buSzPct val="80000"/>
              <a:buFont typeface="Wingdings" pitchFamily="2" charset="2"/>
              <a:buChar char=""/>
              <a:defRPr/>
            </a:pPr>
            <a:r>
              <a:rPr lang="en-US" sz="1800" dirty="0"/>
              <a:t>Disadvantages to encryption:</a:t>
            </a:r>
          </a:p>
          <a:p>
            <a:pPr marL="679450" lvl="3" indent="-342900" eaLnBrk="1" fontAlgn="auto" hangingPunct="1">
              <a:lnSpc>
                <a:spcPct val="120000"/>
              </a:lnSpc>
              <a:spcBef>
                <a:spcPts val="600"/>
              </a:spcBef>
              <a:spcAft>
                <a:spcPts val="600"/>
              </a:spcAft>
              <a:buClr>
                <a:schemeClr val="accent5"/>
              </a:buClr>
              <a:buSzPct val="80000"/>
              <a:buFont typeface="Wingdings" pitchFamily="2" charset="2"/>
              <a:buChar char=""/>
              <a:defRPr/>
            </a:pPr>
            <a:r>
              <a:rPr lang="en-US" sz="1800" dirty="0"/>
              <a:t>Key management</a:t>
            </a:r>
          </a:p>
          <a:p>
            <a:pPr lvl="2">
              <a:lnSpc>
                <a:spcPct val="120000"/>
              </a:lnSpc>
              <a:spcBef>
                <a:spcPts val="600"/>
              </a:spcBef>
              <a:spcAft>
                <a:spcPts val="600"/>
              </a:spcAft>
              <a:buSzPct val="80000"/>
              <a:buFont typeface="Wingdings" pitchFamily="2" charset="2"/>
              <a:buChar char=""/>
              <a:defRPr/>
            </a:pPr>
            <a:r>
              <a:rPr lang="en-US" dirty="0"/>
              <a:t>Authorized users must have access to the decryption key for the data for which they have access</a:t>
            </a:r>
          </a:p>
          <a:p>
            <a:pPr marL="679450" lvl="3" indent="-342900" eaLnBrk="1" fontAlgn="auto" hangingPunct="1">
              <a:lnSpc>
                <a:spcPct val="120000"/>
              </a:lnSpc>
              <a:spcBef>
                <a:spcPts val="600"/>
              </a:spcBef>
              <a:spcAft>
                <a:spcPts val="600"/>
              </a:spcAft>
              <a:buClr>
                <a:schemeClr val="accent5"/>
              </a:buClr>
              <a:buSzPct val="80000"/>
              <a:buFont typeface="Wingdings" pitchFamily="2" charset="2"/>
              <a:buChar char=""/>
              <a:defRPr/>
            </a:pPr>
            <a:r>
              <a:rPr lang="en-US" sz="1800" dirty="0"/>
              <a:t>Inflexibility</a:t>
            </a:r>
          </a:p>
          <a:p>
            <a:pPr lvl="2">
              <a:lnSpc>
                <a:spcPct val="120000"/>
              </a:lnSpc>
              <a:spcBef>
                <a:spcPts val="600"/>
              </a:spcBef>
              <a:spcAft>
                <a:spcPts val="600"/>
              </a:spcAft>
              <a:buSzPct val="80000"/>
              <a:buFont typeface="Wingdings" pitchFamily="2" charset="2"/>
              <a:buChar char=""/>
              <a:defRPr/>
            </a:pPr>
            <a:r>
              <a:rPr lang="en-US" dirty="0"/>
              <a:t>When part or all of the database is encrypted it becomes more difficult to perform record searching</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23</a:t>
            </a:fld>
            <a:endParaRPr lang="en-US" dirty="0">
              <a:solidFill>
                <a:prstClr val="white">
                  <a:lumMod val="65000"/>
                  <a:lumOff val="35000"/>
                </a:prstClr>
              </a:solidFill>
            </a:endParaRP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576" y="1001038"/>
            <a:ext cx="3119264" cy="5355312"/>
          </a:xfrm>
          <a:prstGeom prst="rect">
            <a:avLst/>
          </a:prstGeom>
          <a:noFill/>
        </p:spPr>
        <p:txBody>
          <a:bodyPr wrap="square" rtlCol="0">
            <a:spAutoFit/>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Data owner </a:t>
            </a:r>
            <a:r>
              <a:rPr lang="en-US" dirty="0"/>
              <a:t>– organization that produces data to be made available for controlled release</a:t>
            </a:r>
          </a:p>
          <a:p>
            <a:endParaRPr lang="en-US" dirty="0"/>
          </a:p>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User </a:t>
            </a:r>
            <a:r>
              <a:rPr lang="en-US" dirty="0"/>
              <a:t>– human entity that presents queries to the system</a:t>
            </a:r>
          </a:p>
          <a:p>
            <a:endParaRPr lang="en-US" dirty="0"/>
          </a:p>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Client </a:t>
            </a:r>
            <a:r>
              <a:rPr lang="en-US" dirty="0"/>
              <a:t>– frontend that transforms user queries into queries on the encrypted data stored on the server</a:t>
            </a:r>
          </a:p>
          <a:p>
            <a:endParaRPr lang="en-US" dirty="0"/>
          </a:p>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Server </a:t>
            </a:r>
            <a:r>
              <a:rPr lang="en-US" dirty="0"/>
              <a:t>– an organization that receives the encrypted data from a data owner and makes them available for distribution to clients</a:t>
            </a:r>
          </a:p>
        </p:txBody>
      </p:sp>
      <p:pic>
        <p:nvPicPr>
          <p:cNvPr id="2" name="Picture 1" descr="f9.pdf"/>
          <p:cNvPicPr>
            <a:picLocks noChangeAspect="1"/>
          </p:cNvPicPr>
          <p:nvPr/>
        </p:nvPicPr>
        <p:blipFill rotWithShape="1">
          <a:blip r:embed="rId3">
            <a:extLst>
              <a:ext uri="{28A0092B-C50C-407E-A947-70E740481C1C}">
                <a14:useLocalDpi xmlns:a14="http://schemas.microsoft.com/office/drawing/2010/main" val="0"/>
              </a:ext>
            </a:extLst>
          </a:blip>
          <a:srcRect t="21852" b="17778"/>
          <a:stretch/>
        </p:blipFill>
        <p:spPr>
          <a:xfrm>
            <a:off x="3131840" y="1124744"/>
            <a:ext cx="5777891" cy="4514056"/>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24</a:t>
            </a:fld>
            <a:endParaRPr lang="en-US" dirty="0">
              <a:solidFill>
                <a:prstClr val="white">
                  <a:lumMod val="65000"/>
                  <a:lumOff val="35000"/>
                </a:prstClr>
              </a:solidFill>
            </a:endParaRPr>
          </a:p>
        </p:txBody>
      </p:sp>
    </p:spTree>
  </p:cSld>
  <p:clrMapOvr>
    <a:masterClrMapping/>
  </p:clrMapOvr>
  <p:transition spd="slow">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p>
        </p:txBody>
      </p:sp>
      <p:sp>
        <p:nvSpPr>
          <p:cNvPr id="3" name="Content Placeholder 2"/>
          <p:cNvSpPr>
            <a:spLocks noGrp="1"/>
          </p:cNvSpPr>
          <p:nvPr>
            <p:ph idx="1"/>
          </p:nvPr>
        </p:nvSpPr>
        <p:spPr>
          <a:xfrm>
            <a:off x="304800" y="1905000"/>
            <a:ext cx="8382000" cy="4495800"/>
          </a:xfrm>
        </p:spPr>
        <p:txBody>
          <a:bodyPr>
            <a:normAutofit fontScale="92500" lnSpcReduction="10000"/>
          </a:bodyPr>
          <a:lstStyle/>
          <a:p>
            <a:pPr>
              <a:spcBef>
                <a:spcPts val="800"/>
              </a:spcBef>
              <a:buNone/>
            </a:pPr>
            <a:r>
              <a:rPr lang="en-US" sz="2811" dirty="0">
                <a:effectLst>
                  <a:outerShdw blurRad="38100" dist="38100" dir="2700000" algn="tl">
                    <a:srgbClr val="000000">
                      <a:alpha val="43137"/>
                    </a:srgbClr>
                  </a:outerShdw>
                </a:effectLst>
                <a:ea typeface="+mn-ea"/>
                <a:cs typeface="+mn-cs"/>
              </a:rPr>
              <a:t>NIST SP-800-145 defines cloud computing as:</a:t>
            </a:r>
          </a:p>
          <a:p>
            <a:pPr>
              <a:spcBef>
                <a:spcPts val="800"/>
              </a:spcBef>
              <a:buNone/>
            </a:pPr>
            <a:endParaRPr lang="en-US" dirty="0"/>
          </a:p>
          <a:p>
            <a:pPr>
              <a:spcBef>
                <a:spcPts val="0"/>
              </a:spcBef>
              <a:buNone/>
            </a:pPr>
            <a:r>
              <a:rPr lang="en-US" dirty="0"/>
              <a:t>	</a:t>
            </a:r>
            <a:r>
              <a:rPr lang="en-US" sz="2800" dirty="0">
                <a:effectLst>
                  <a:outerShdw blurRad="38100" dist="38100" dir="2700000" algn="tl">
                    <a:srgbClr val="000000">
                      <a:alpha val="43137"/>
                    </a:srgbClr>
                  </a:outerShdw>
                </a:effectLst>
                <a:ea typeface="+mn-ea"/>
                <a:cs typeface="+mn-cs"/>
              </a:rPr>
              <a:t>“A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This cloud model promotes availability and is composed of five essential characteristics, three service models, and four deployment models.”</a:t>
            </a:r>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25</a:t>
            </a:fld>
            <a:endParaRPr lang="en-US" dirty="0">
              <a:solidFill>
                <a:prstClr val="white">
                  <a:lumMod val="65000"/>
                  <a:lumOff val="35000"/>
                </a:prstClr>
              </a:solidFill>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3.pdf"/>
          <p:cNvPicPr>
            <a:picLocks noChangeAspect="1"/>
          </p:cNvPicPr>
          <p:nvPr/>
        </p:nvPicPr>
        <p:blipFill rotWithShape="1">
          <a:blip r:embed="rId3">
            <a:extLst>
              <a:ext uri="{28A0092B-C50C-407E-A947-70E740481C1C}">
                <a14:useLocalDpi xmlns:a14="http://schemas.microsoft.com/office/drawing/2010/main" val="0"/>
              </a:ext>
            </a:extLst>
          </a:blip>
          <a:srcRect t="3704" r="3900" b="10370"/>
          <a:stretch/>
        </p:blipFill>
        <p:spPr>
          <a:xfrm>
            <a:off x="323528" y="134763"/>
            <a:ext cx="5534620" cy="6404149"/>
          </a:xfrm>
          <a:prstGeom prst="rect">
            <a:avLst/>
          </a:prstGeom>
          <a:solidFill>
            <a:schemeClr val="tx1"/>
          </a:solidFill>
        </p:spPr>
      </p:pic>
      <p:sp>
        <p:nvSpPr>
          <p:cNvPr id="2" name="灯片编号占位符 1"/>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26</a:t>
            </a:fld>
            <a:endParaRPr lang="en-US" dirty="0">
              <a:solidFill>
                <a:prstClr val="white">
                  <a:lumMod val="65000"/>
                  <a:lumOff val="35000"/>
                </a:prstClr>
              </a:solidFill>
            </a:endParaRPr>
          </a:p>
        </p:txBody>
      </p:sp>
      <p:sp>
        <p:nvSpPr>
          <p:cNvPr id="4" name="Content Placeholder 2"/>
          <p:cNvSpPr txBox="1">
            <a:spLocks/>
          </p:cNvSpPr>
          <p:nvPr/>
        </p:nvSpPr>
        <p:spPr>
          <a:xfrm>
            <a:off x="6012160" y="271288"/>
            <a:ext cx="2880320" cy="6586712"/>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altLang="zh-CN" sz="3200" dirty="0">
                <a:solidFill>
                  <a:schemeClr val="tx1"/>
                </a:solidFill>
                <a:latin typeface="Arial" pitchFamily="-110" charset="0"/>
                <a:ea typeface="ＭＳ Ｐゴシック" pitchFamily="-110" charset="-128"/>
                <a:cs typeface="ＭＳ Ｐゴシック" pitchFamily="-110" charset="-128"/>
              </a:rPr>
              <a:t>An enterprise maintains workstations within an enterprise LAN or set of LANs, which are connected by a router through a network or the Internet to the cloud service provider, which provides a massive collection of servers</a:t>
            </a:r>
          </a:p>
        </p:txBody>
      </p:sp>
    </p:spTree>
    <p:extLst>
      <p:ext uri="{BB962C8B-B14F-4D97-AF65-F5344CB8AC3E}">
        <p14:creationId xmlns:p14="http://schemas.microsoft.com/office/powerpoint/2010/main" val="1370919150"/>
      </p:ext>
    </p:extLst>
  </p:cSld>
  <p:clrMapOvr>
    <a:masterClrMapping/>
  </p:clrMapOvr>
  <p:transition spd="slow">
    <p:split orient="vert" dir="in"/>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1.pdf"/>
          <p:cNvPicPr>
            <a:picLocks noChangeAspect="1"/>
          </p:cNvPicPr>
          <p:nvPr/>
        </p:nvPicPr>
        <p:blipFill rotWithShape="1">
          <a:blip r:embed="rId3">
            <a:extLst>
              <a:ext uri="{28A0092B-C50C-407E-A947-70E740481C1C}">
                <a14:useLocalDpi xmlns:a14="http://schemas.microsoft.com/office/drawing/2010/main" val="0"/>
              </a:ext>
            </a:extLst>
          </a:blip>
          <a:srcRect t="22223" b="10370"/>
          <a:stretch/>
        </p:blipFill>
        <p:spPr>
          <a:xfrm>
            <a:off x="971600" y="260648"/>
            <a:ext cx="7264104" cy="6336704"/>
          </a:xfrm>
          <a:prstGeom prst="rect">
            <a:avLst/>
          </a:prstGeom>
          <a:solidFill>
            <a:schemeClr val="tx1"/>
          </a:solidFill>
        </p:spPr>
      </p:pic>
      <p:sp>
        <p:nvSpPr>
          <p:cNvPr id="2" name="灯片编号占位符 1"/>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27</a:t>
            </a:fld>
            <a:endParaRPr lang="en-US" dirty="0">
              <a:solidFill>
                <a:prstClr val="white">
                  <a:lumMod val="65000"/>
                  <a:lumOff val="35000"/>
                </a:prstClr>
              </a:solidFill>
            </a:endParaRPr>
          </a:p>
        </p:txBody>
      </p:sp>
    </p:spTree>
  </p:cSld>
  <p:clrMapOvr>
    <a:masterClrMapping/>
  </p:clrMapOvr>
  <p:transition spd="slow">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5-12.pdf"/>
          <p:cNvPicPr>
            <a:picLocks noChangeAspect="1"/>
          </p:cNvPicPr>
          <p:nvPr/>
        </p:nvPicPr>
        <p:blipFill>
          <a:blip r:embed="rId3"/>
          <a:srcRect t="1818" b="23636"/>
          <a:stretch>
            <a:fillRect/>
          </a:stretch>
        </p:blipFill>
        <p:spPr>
          <a:xfrm>
            <a:off x="1259632" y="132145"/>
            <a:ext cx="6937044" cy="6692179"/>
          </a:xfrm>
          <a:prstGeom prst="rect">
            <a:avLst/>
          </a:prstGeom>
          <a:solidFill>
            <a:schemeClr val="tx1"/>
          </a:solidFill>
        </p:spPr>
      </p:pic>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28</a:t>
            </a:fld>
            <a:endParaRPr lang="en-US" dirty="0">
              <a:solidFill>
                <a:prstClr val="white">
                  <a:lumMod val="65000"/>
                  <a:lumOff val="35000"/>
                </a:prstClr>
              </a:solidFill>
            </a:endParaRPr>
          </a:p>
        </p:txBody>
      </p:sp>
    </p:spTree>
    <p:extLst>
      <p:ext uri="{BB962C8B-B14F-4D97-AF65-F5344CB8AC3E}">
        <p14:creationId xmlns:p14="http://schemas.microsoft.com/office/powerpoint/2010/main" val="1439773778"/>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29</a:t>
            </a:fld>
            <a:endParaRPr lang="en-US" dirty="0">
              <a:solidFill>
                <a:prstClr val="white">
                  <a:lumMod val="65000"/>
                  <a:lumOff val="35000"/>
                </a:prstClr>
              </a:solidFill>
            </a:endParaRPr>
          </a:p>
        </p:txBody>
      </p:sp>
      <p:sp>
        <p:nvSpPr>
          <p:cNvPr id="3" name="Rectangle 3"/>
          <p:cNvSpPr txBox="1">
            <a:spLocks noChangeArrowheads="1"/>
          </p:cNvSpPr>
          <p:nvPr/>
        </p:nvSpPr>
        <p:spPr>
          <a:xfrm>
            <a:off x="457200" y="980728"/>
            <a:ext cx="8229600" cy="4805288"/>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342900" lvl="2" indent="-342900" fontAlgn="auto">
              <a:lnSpc>
                <a:spcPct val="120000"/>
              </a:lnSpc>
              <a:spcBef>
                <a:spcPts val="600"/>
              </a:spcBef>
              <a:spcAft>
                <a:spcPts val="600"/>
              </a:spcAft>
              <a:buClr>
                <a:schemeClr val="accent1"/>
              </a:buClr>
              <a:buSzPct val="80000"/>
              <a:buFont typeface="Wingdings" pitchFamily="2" charset="2"/>
              <a:buChar char=""/>
              <a:defRPr/>
            </a:pPr>
            <a:r>
              <a:rPr lang="en-US" sz="2400" dirty="0"/>
              <a:t>Software as a service (SaaS):  Provides service in the form of application software running on and accessible in the cloud</a:t>
            </a:r>
          </a:p>
          <a:p>
            <a:pPr marL="800100" lvl="3" indent="-342900" fontAlgn="auto">
              <a:lnSpc>
                <a:spcPct val="120000"/>
              </a:lnSpc>
              <a:spcBef>
                <a:spcPts val="600"/>
              </a:spcBef>
              <a:spcAft>
                <a:spcPts val="600"/>
              </a:spcAft>
              <a:buClr>
                <a:schemeClr val="accent1"/>
              </a:buClr>
              <a:buSzPct val="80000"/>
              <a:buFont typeface="Wingdings" pitchFamily="2" charset="2"/>
              <a:buChar char=""/>
              <a:defRPr/>
            </a:pPr>
            <a:r>
              <a:rPr lang="en-US" sz="2000" dirty="0"/>
              <a:t>e.g., webmail (Gmail, QQ mail, 163 mail…)</a:t>
            </a:r>
          </a:p>
          <a:p>
            <a:pPr marL="342900" lvl="2" indent="-342900" fontAlgn="auto">
              <a:lnSpc>
                <a:spcPct val="120000"/>
              </a:lnSpc>
              <a:spcBef>
                <a:spcPts val="600"/>
              </a:spcBef>
              <a:spcAft>
                <a:spcPts val="600"/>
              </a:spcAft>
              <a:buClr>
                <a:schemeClr val="accent1"/>
              </a:buClr>
              <a:buSzPct val="80000"/>
              <a:buFont typeface="Wingdings" pitchFamily="2" charset="2"/>
              <a:buChar char=""/>
              <a:defRPr/>
            </a:pPr>
            <a:r>
              <a:rPr lang="en-US" sz="2000" dirty="0"/>
              <a:t>Platform as a service (PaaS):  Provides service in the form of a platform, including </a:t>
            </a:r>
            <a:r>
              <a:rPr lang="en-US" altLang="zh-CN" sz="2000" dirty="0"/>
              <a:t>hardware infrastructure, </a:t>
            </a:r>
            <a:r>
              <a:rPr lang="en-US" sz="2000" dirty="0"/>
              <a:t>software building blocks, development tools, runtime environments, and other tools that assist in deploying the customer’s own applications</a:t>
            </a:r>
          </a:p>
          <a:p>
            <a:pPr marL="800100" lvl="3" indent="-342900" fontAlgn="auto">
              <a:lnSpc>
                <a:spcPct val="120000"/>
              </a:lnSpc>
              <a:spcBef>
                <a:spcPts val="600"/>
              </a:spcBef>
              <a:spcAft>
                <a:spcPts val="600"/>
              </a:spcAft>
              <a:buClr>
                <a:schemeClr val="accent1"/>
              </a:buClr>
              <a:buSzPct val="80000"/>
              <a:buFont typeface="Wingdings" pitchFamily="2" charset="2"/>
              <a:buChar char=""/>
              <a:defRPr/>
            </a:pPr>
            <a:r>
              <a:rPr lang="en-US" altLang="zh-CN" sz="2000" dirty="0"/>
              <a:t>e.g., Google App Engine</a:t>
            </a:r>
          </a:p>
          <a:p>
            <a:pPr marL="342900" lvl="2" indent="-342900" fontAlgn="auto">
              <a:lnSpc>
                <a:spcPct val="120000"/>
              </a:lnSpc>
              <a:spcBef>
                <a:spcPts val="600"/>
              </a:spcBef>
              <a:spcAft>
                <a:spcPts val="600"/>
              </a:spcAft>
              <a:buClr>
                <a:schemeClr val="accent1"/>
              </a:buClr>
              <a:buSzPct val="80000"/>
              <a:buFont typeface="Wingdings" pitchFamily="2" charset="2"/>
              <a:buChar char=""/>
              <a:defRPr/>
            </a:pPr>
            <a:r>
              <a:rPr lang="en-US" altLang="zh-CN" sz="2000" dirty="0"/>
              <a:t>Infrastructure as a service (IaaS):  Provides the customer access to the hardware infrastructure, including processing, storage, networks, and other computing resources so that the customer is able to deploy and run arbitrary software</a:t>
            </a:r>
          </a:p>
          <a:p>
            <a:pPr marL="800100" lvl="3" indent="-342900" fontAlgn="auto">
              <a:lnSpc>
                <a:spcPct val="120000"/>
              </a:lnSpc>
              <a:spcBef>
                <a:spcPts val="600"/>
              </a:spcBef>
              <a:spcAft>
                <a:spcPts val="600"/>
              </a:spcAft>
              <a:buClr>
                <a:schemeClr val="accent1"/>
              </a:buClr>
              <a:buSzPct val="80000"/>
              <a:buFont typeface="Wingdings" pitchFamily="2" charset="2"/>
              <a:buChar char=""/>
              <a:defRPr/>
            </a:pPr>
            <a:r>
              <a:rPr lang="en-US" altLang="zh-CN" sz="2000" dirty="0"/>
              <a:t>e.g., Alibaba Cloud </a:t>
            </a:r>
          </a:p>
          <a:p>
            <a:pPr marL="800100" lvl="3" indent="-342900" fontAlgn="auto">
              <a:lnSpc>
                <a:spcPct val="120000"/>
              </a:lnSpc>
              <a:spcBef>
                <a:spcPts val="600"/>
              </a:spcBef>
              <a:spcAft>
                <a:spcPts val="600"/>
              </a:spcAft>
              <a:buClr>
                <a:schemeClr val="accent1"/>
              </a:buClr>
              <a:buSzPct val="80000"/>
              <a:buFont typeface="Wingdings" pitchFamily="2" charset="2"/>
              <a:buChar char=""/>
              <a:defRPr/>
            </a:pPr>
            <a:endParaRPr lang="en-US" altLang="zh-CN" sz="2000" dirty="0"/>
          </a:p>
          <a:p>
            <a:pPr marL="800100" lvl="3" indent="-342900" fontAlgn="auto">
              <a:lnSpc>
                <a:spcPct val="120000"/>
              </a:lnSpc>
              <a:spcBef>
                <a:spcPts val="600"/>
              </a:spcBef>
              <a:spcAft>
                <a:spcPts val="600"/>
              </a:spcAft>
              <a:buClr>
                <a:schemeClr val="accent1"/>
              </a:buClr>
              <a:buSzPct val="80000"/>
              <a:buFont typeface="Wingdings" pitchFamily="2" charset="2"/>
              <a:buChar char=""/>
              <a:defRPr/>
            </a:pPr>
            <a:endParaRPr lang="en-US" sz="2000" dirty="0"/>
          </a:p>
        </p:txBody>
      </p:sp>
      <p:sp>
        <p:nvSpPr>
          <p:cNvPr id="4" name="Title 1"/>
          <p:cNvSpPr txBox="1">
            <a:spLocks/>
          </p:cNvSpPr>
          <p:nvPr/>
        </p:nvSpPr>
        <p:spPr>
          <a:xfrm>
            <a:off x="457200" y="260648"/>
            <a:ext cx="8229600" cy="1196752"/>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fontAlgn="auto">
              <a:spcAft>
                <a:spcPts val="0"/>
              </a:spcAft>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3 Cloud Service Models</a:t>
            </a:r>
          </a:p>
        </p:txBody>
      </p:sp>
      <p:pic>
        <p:nvPicPr>
          <p:cNvPr id="5" name="图片 4"/>
          <p:cNvPicPr>
            <a:picLocks noChangeAspect="1"/>
          </p:cNvPicPr>
          <p:nvPr/>
        </p:nvPicPr>
        <p:blipFill>
          <a:blip r:embed="rId3"/>
          <a:stretch>
            <a:fillRect/>
          </a:stretch>
        </p:blipFill>
        <p:spPr>
          <a:xfrm>
            <a:off x="4539341" y="4941168"/>
            <a:ext cx="3561051" cy="1817050"/>
          </a:xfrm>
          <a:prstGeom prst="rect">
            <a:avLst/>
          </a:prstGeom>
        </p:spPr>
      </p:pic>
    </p:spTree>
    <p:extLst>
      <p:ext uri="{BB962C8B-B14F-4D97-AF65-F5344CB8AC3E}">
        <p14:creationId xmlns:p14="http://schemas.microsoft.com/office/powerpoint/2010/main" val="614447385"/>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57200" y="-152400"/>
            <a:ext cx="8229600" cy="1600200"/>
          </a:xfrm>
        </p:spPr>
        <p:txBody>
          <a:bodyPr/>
          <a:lstStyle/>
          <a:p>
            <a:pPr eaLnBrk="1" fontAlgn="auto" hangingPunct="1">
              <a:spcAft>
                <a:spcPts val="0"/>
              </a:spcAft>
              <a:defRPr/>
            </a:pPr>
            <a:r>
              <a:rPr lang="en-US" dirty="0">
                <a:ln w="10160">
                  <a:solidFill>
                    <a:schemeClr val="accent1"/>
                  </a:solidFill>
                  <a:prstDash val="solid"/>
                </a:ln>
                <a:solidFill>
                  <a:srgbClr val="FFFFFF"/>
                </a:solidFill>
                <a:effectLst>
                  <a:outerShdw blurRad="38100" dist="32000" dir="5400000" algn="tl">
                    <a:srgbClr val="000000">
                      <a:alpha val="30000"/>
                    </a:srgbClr>
                  </a:outerShdw>
                </a:effectLst>
                <a:ea typeface="+mj-ea"/>
                <a:cs typeface="+mj-cs"/>
              </a:rPr>
              <a:t>Relational Databases</a:t>
            </a:r>
          </a:p>
        </p:txBody>
      </p:sp>
      <p:sp>
        <p:nvSpPr>
          <p:cNvPr id="208899" name="Rectangle 3"/>
          <p:cNvSpPr>
            <a:spLocks noGrp="1" noChangeArrowheads="1"/>
          </p:cNvSpPr>
          <p:nvPr>
            <p:ph idx="1"/>
          </p:nvPr>
        </p:nvSpPr>
        <p:spPr>
          <a:xfrm>
            <a:off x="457200" y="1447801"/>
            <a:ext cx="8229600" cy="2269232"/>
          </a:xfrm>
        </p:spPr>
        <p:txBody>
          <a:bodyPr wrap="square" numCol="1" anchor="t" anchorCtr="0" compatLnSpc="1">
            <a:prstTxWarp prst="textNoShape">
              <a:avLst/>
            </a:prstTxWarp>
            <a:normAutofit fontScale="92500"/>
          </a:bodyPr>
          <a:lstStyle/>
          <a:p>
            <a:pPr eaLnBrk="1" hangingPunct="1">
              <a:lnSpc>
                <a:spcPct val="90000"/>
              </a:lnSpc>
              <a:buClr>
                <a:schemeClr val="accent1"/>
              </a:buClr>
              <a:buSzPct val="70000"/>
              <a:buFont typeface="Wingdings" pitchFamily="-110" charset="2"/>
              <a:buChar char=""/>
              <a:defRPr/>
            </a:pPr>
            <a:r>
              <a:rPr lang="en-US" altLang="zh-CN" dirty="0"/>
              <a:t>A relational database consists of relations or tables</a:t>
            </a:r>
          </a:p>
          <a:p>
            <a:pPr eaLnBrk="1" hangingPunct="1">
              <a:lnSpc>
                <a:spcPct val="90000"/>
              </a:lnSpc>
              <a:buClr>
                <a:schemeClr val="accent1"/>
              </a:buClr>
              <a:buSzPct val="70000"/>
              <a:buFont typeface="Wingdings" pitchFamily="-110" charset="2"/>
              <a:buChar char=""/>
              <a:defRPr/>
            </a:pPr>
            <a:r>
              <a:rPr lang="en-US" altLang="zh-CN" dirty="0"/>
              <a:t>A t</a:t>
            </a:r>
            <a:r>
              <a:rPr lang="en-US" dirty="0"/>
              <a:t>able is defined by a schema and consis</a:t>
            </a:r>
            <a:r>
              <a:rPr lang="en-US" altLang="zh-CN" dirty="0"/>
              <a:t>t</a:t>
            </a:r>
            <a:r>
              <a:rPr lang="en-US" dirty="0"/>
              <a:t>s of tuples</a:t>
            </a:r>
          </a:p>
          <a:p>
            <a:pPr lvl="1" eaLnBrk="1" hangingPunct="1">
              <a:lnSpc>
                <a:spcPct val="90000"/>
              </a:lnSpc>
              <a:buSzPct val="70000"/>
              <a:buFont typeface="Wingdings" pitchFamily="-110" charset="2"/>
              <a:buChar char=""/>
              <a:defRPr/>
            </a:pPr>
            <a:r>
              <a:rPr lang="en-US" sz="1800" dirty="0"/>
              <a:t>Each tuple (row) stores attribute values as define by schema</a:t>
            </a:r>
          </a:p>
          <a:p>
            <a:pPr lvl="1" eaLnBrk="1" hangingPunct="1">
              <a:lnSpc>
                <a:spcPct val="90000"/>
              </a:lnSpc>
              <a:buSzPct val="70000"/>
              <a:buFont typeface="Wingdings" pitchFamily="-110" charset="2"/>
              <a:buChar char=""/>
              <a:defRPr/>
            </a:pPr>
            <a:r>
              <a:rPr lang="en-US" sz="1800" dirty="0"/>
              <a:t>Typically, one column contains the primary key, each uniquely identifies a tuple</a:t>
            </a:r>
          </a:p>
          <a:p>
            <a:pPr eaLnBrk="1" hangingPunct="1">
              <a:lnSpc>
                <a:spcPct val="90000"/>
              </a:lnSpc>
              <a:buClr>
                <a:schemeClr val="accent1"/>
              </a:buClr>
              <a:buSzPct val="70000"/>
              <a:buFont typeface="Wingdings" pitchFamily="-110" charset="2"/>
              <a:buChar char=""/>
              <a:defRPr/>
            </a:pPr>
            <a:r>
              <a:rPr lang="en-US" dirty="0"/>
              <a:t>Enables the creation of multiple tables linked together by keys</a:t>
            </a:r>
          </a:p>
          <a:p>
            <a:pPr eaLnBrk="1" hangingPunct="1">
              <a:lnSpc>
                <a:spcPct val="90000"/>
              </a:lnSpc>
              <a:buClr>
                <a:schemeClr val="accent1"/>
              </a:buClr>
              <a:buSzPct val="70000"/>
              <a:buFont typeface="Wingdings" pitchFamily="-110" charset="2"/>
              <a:buChar char=""/>
              <a:defRPr/>
            </a:pPr>
            <a:endParaRPr lang="en-US" dirty="0"/>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a:t>
            </a:fld>
            <a:endParaRPr lang="en-US" dirty="0">
              <a:solidFill>
                <a:prstClr val="white">
                  <a:lumMod val="65000"/>
                  <a:lumOff val="35000"/>
                </a:prstClr>
              </a:solidFill>
            </a:endParaRPr>
          </a:p>
        </p:txBody>
      </p:sp>
      <p:pic>
        <p:nvPicPr>
          <p:cNvPr id="5" name="Picture 1" descr="f3.pdf">
            <a:extLst>
              <a:ext uri="{FF2B5EF4-FFF2-40B4-BE49-F238E27FC236}">
                <a16:creationId xmlns:a16="http://schemas.microsoft.com/office/drawing/2014/main" id="{26039337-979C-4FD5-9971-52645C36E68F}"/>
              </a:ext>
            </a:extLst>
          </p:cNvPr>
          <p:cNvPicPr>
            <a:picLocks noChangeAspect="1"/>
          </p:cNvPicPr>
          <p:nvPr/>
        </p:nvPicPr>
        <p:blipFill rotWithShape="1">
          <a:blip r:embed="rId3">
            <a:extLst>
              <a:ext uri="{28A0092B-C50C-407E-A947-70E740481C1C}">
                <a14:useLocalDpi xmlns:a14="http://schemas.microsoft.com/office/drawing/2010/main" val="0"/>
              </a:ext>
            </a:extLst>
          </a:blip>
          <a:srcRect l="22080" t="10830" r="17750" b="52644"/>
          <a:stretch/>
        </p:blipFill>
        <p:spPr>
          <a:xfrm>
            <a:off x="3563888" y="3366424"/>
            <a:ext cx="4409109" cy="3463796"/>
          </a:xfrm>
          <a:prstGeom prst="rect">
            <a:avLst/>
          </a:prstGeom>
          <a:solidFill>
            <a:schemeClr val="tx1"/>
          </a:solidFill>
        </p:spPr>
      </p:pic>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96752"/>
          </a:xfrm>
        </p:spPr>
        <p:txBody>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NIST Deployment Models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58858251"/>
              </p:ext>
            </p:extLst>
          </p:nvPr>
        </p:nvGraphicFramePr>
        <p:xfrm>
          <a:off x="-304800" y="914400"/>
          <a:ext cx="10515600" cy="579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30</a:t>
            </a:fld>
            <a:endParaRPr lang="en-US" dirty="0">
              <a:solidFill>
                <a:prstClr val="white">
                  <a:lumMod val="65000"/>
                  <a:lumOff val="35000"/>
                </a:prstClr>
              </a:solidFill>
            </a:endParaRPr>
          </a:p>
        </p:txBody>
      </p:sp>
    </p:spTree>
    <p:extLst>
      <p:ext uri="{BB962C8B-B14F-4D97-AF65-F5344CB8AC3E}">
        <p14:creationId xmlns:p14="http://schemas.microsoft.com/office/powerpoint/2010/main" val="127008320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B91D"/>
                </a:solidFill>
              </a:rPr>
              <a:t>Cloud Security</a:t>
            </a:r>
          </a:p>
        </p:txBody>
      </p:sp>
      <p:sp>
        <p:nvSpPr>
          <p:cNvPr id="3" name="灯片编号占位符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31</a:t>
            </a:fld>
            <a:endParaRPr lang="en-US" dirty="0">
              <a:solidFill>
                <a:prstClr val="white">
                  <a:lumMod val="65000"/>
                  <a:lumOff val="35000"/>
                </a:prstClr>
              </a:solidFill>
            </a:endParaRPr>
          </a:p>
        </p:txBody>
      </p:sp>
      <p:sp>
        <p:nvSpPr>
          <p:cNvPr id="5" name="Content Placeholder 2"/>
          <p:cNvSpPr txBox="1">
            <a:spLocks/>
          </p:cNvSpPr>
          <p:nvPr/>
        </p:nvSpPr>
        <p:spPr>
          <a:xfrm>
            <a:off x="304800" y="1905000"/>
            <a:ext cx="8515672" cy="4495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altLang="zh-CN" sz="3200" dirty="0">
                <a:solidFill>
                  <a:schemeClr val="tx1"/>
                </a:solidFill>
                <a:latin typeface="Arial" pitchFamily="-110" charset="0"/>
                <a:ea typeface="ＭＳ Ｐゴシック" pitchFamily="-110" charset="-128"/>
                <a:cs typeface="ＭＳ Ｐゴシック" pitchFamily="-110" charset="-128"/>
              </a:rPr>
              <a:t>The typical multi-tenant model, where different tenants (customers) share the same physical cloud computing and communication infrastructure, creates security and privacy risks for tenants.</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600200"/>
          </a:xfrm>
        </p:spPr>
        <p:txBody>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Cloud Security </a:t>
            </a:r>
            <a:b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as a Service</a:t>
            </a:r>
          </a:p>
        </p:txBody>
      </p:sp>
      <p:sp>
        <p:nvSpPr>
          <p:cNvPr id="3" name="Content Placeholder 2"/>
          <p:cNvSpPr>
            <a:spLocks noGrp="1"/>
          </p:cNvSpPr>
          <p:nvPr>
            <p:ph idx="1"/>
          </p:nvPr>
        </p:nvSpPr>
        <p:spPr>
          <a:xfrm>
            <a:off x="107504" y="1828800"/>
            <a:ext cx="8856984" cy="4768552"/>
          </a:xfrm>
        </p:spPr>
        <p:txBody>
          <a:bodyPr>
            <a:normAutofit lnSpcReduction="10000"/>
          </a:bodyPr>
          <a:lstStyle/>
          <a:p>
            <a:pPr>
              <a:buClr>
                <a:schemeClr val="accent2"/>
              </a:buClr>
              <a:buSzPct val="180000"/>
            </a:pPr>
            <a:r>
              <a:rPr lang="en-US" dirty="0" err="1"/>
              <a:t>SECaaS</a:t>
            </a:r>
            <a:r>
              <a:rPr lang="en-US" dirty="0"/>
              <a:t> (Security as a service)</a:t>
            </a:r>
          </a:p>
          <a:p>
            <a:pPr lvl="1">
              <a:buClr>
                <a:schemeClr val="accent2"/>
              </a:buClr>
              <a:buSzPct val="180000"/>
            </a:pPr>
            <a:r>
              <a:rPr lang="en-US" dirty="0"/>
              <a:t>A </a:t>
            </a:r>
            <a:r>
              <a:rPr lang="en-US" altLang="zh-CN" dirty="0"/>
              <a:t>type of SaaS, d</a:t>
            </a:r>
            <a:r>
              <a:rPr lang="en-US" dirty="0"/>
              <a:t>efined by The Cloud Security Alliance as the provision of security applications and services via the cloud either to cloud-based infrastructure and software or from the cloud to the customers’ </a:t>
            </a:r>
            <a:r>
              <a:rPr lang="en-US" dirty="0" err="1"/>
              <a:t>on-premise</a:t>
            </a:r>
            <a:r>
              <a:rPr lang="en-US" dirty="0"/>
              <a:t> systems</a:t>
            </a:r>
          </a:p>
          <a:p>
            <a:r>
              <a:rPr lang="en-US" altLang="zh-CN" dirty="0"/>
              <a:t>Categories of services:</a:t>
            </a:r>
          </a:p>
          <a:p>
            <a:pPr lvl="1"/>
            <a:r>
              <a:rPr lang="en-US" altLang="zh-CN" dirty="0">
                <a:solidFill>
                  <a:schemeClr val="tx1"/>
                </a:solidFill>
                <a:latin typeface="Arial" pitchFamily="-110" charset="0"/>
                <a:ea typeface="ＭＳ Ｐゴシック" pitchFamily="-110" charset="-128"/>
                <a:cs typeface="ＭＳ Ｐゴシック" pitchFamily="-110" charset="-128"/>
              </a:rPr>
              <a:t>Identity and access management</a:t>
            </a:r>
          </a:p>
          <a:p>
            <a:pPr lvl="1"/>
            <a:r>
              <a:rPr lang="en-US" altLang="zh-CN" dirty="0">
                <a:solidFill>
                  <a:schemeClr val="tx1"/>
                </a:solidFill>
                <a:latin typeface="Arial" pitchFamily="-110" charset="0"/>
                <a:ea typeface="ＭＳ Ｐゴシック" pitchFamily="-110" charset="-128"/>
                <a:cs typeface="ＭＳ Ｐゴシック" pitchFamily="-110" charset="-128"/>
              </a:rPr>
              <a:t>Data loss prevention</a:t>
            </a:r>
          </a:p>
          <a:p>
            <a:pPr lvl="1"/>
            <a:r>
              <a:rPr lang="en-US" altLang="zh-CN" dirty="0">
                <a:solidFill>
                  <a:schemeClr val="tx1"/>
                </a:solidFill>
                <a:latin typeface="Arial" pitchFamily="-110" charset="0"/>
                <a:ea typeface="ＭＳ Ｐゴシック" pitchFamily="-110" charset="-128"/>
                <a:cs typeface="ＭＳ Ｐゴシック" pitchFamily="-110" charset="-128"/>
              </a:rPr>
              <a:t>Web security</a:t>
            </a:r>
          </a:p>
          <a:p>
            <a:pPr lvl="1"/>
            <a:r>
              <a:rPr lang="en-US" altLang="zh-CN" dirty="0">
                <a:solidFill>
                  <a:schemeClr val="tx1"/>
                </a:solidFill>
                <a:latin typeface="Arial" pitchFamily="-110" charset="0"/>
                <a:ea typeface="ＭＳ Ｐゴシック" pitchFamily="-110" charset="-128"/>
                <a:cs typeface="ＭＳ Ｐゴシック" pitchFamily="-110" charset="-128"/>
              </a:rPr>
              <a:t>E-mail security</a:t>
            </a:r>
          </a:p>
          <a:p>
            <a:pPr lvl="1"/>
            <a:r>
              <a:rPr lang="en-US" altLang="zh-CN" dirty="0">
                <a:solidFill>
                  <a:schemeClr val="tx1"/>
                </a:solidFill>
                <a:latin typeface="Arial" pitchFamily="-110" charset="0"/>
                <a:ea typeface="ＭＳ Ｐゴシック" pitchFamily="-110" charset="-128"/>
                <a:cs typeface="ＭＳ Ｐゴシック" pitchFamily="-110" charset="-128"/>
              </a:rPr>
              <a:t>Security assessments</a:t>
            </a:r>
          </a:p>
          <a:p>
            <a:pPr lvl="1"/>
            <a:r>
              <a:rPr lang="en-US" altLang="zh-CN" dirty="0">
                <a:solidFill>
                  <a:schemeClr val="tx1"/>
                </a:solidFill>
                <a:latin typeface="Arial" pitchFamily="-110" charset="0"/>
                <a:ea typeface="ＭＳ Ｐゴシック" pitchFamily="-110" charset="-128"/>
                <a:cs typeface="ＭＳ Ｐゴシック" pitchFamily="-110" charset="-128"/>
              </a:rPr>
              <a:t>Intrusion management</a:t>
            </a:r>
          </a:p>
          <a:p>
            <a:pPr lvl="1"/>
            <a:r>
              <a:rPr lang="en-US" altLang="zh-CN" dirty="0">
                <a:solidFill>
                  <a:schemeClr val="tx1"/>
                </a:solidFill>
                <a:latin typeface="Arial" pitchFamily="-110" charset="0"/>
                <a:ea typeface="ＭＳ Ｐゴシック" pitchFamily="-110" charset="-128"/>
                <a:cs typeface="ＭＳ Ｐゴシック" pitchFamily="-110" charset="-128"/>
              </a:rPr>
              <a:t>Security information and event management</a:t>
            </a:r>
          </a:p>
          <a:p>
            <a:pPr lvl="1"/>
            <a:r>
              <a:rPr lang="en-US" altLang="zh-CN" dirty="0">
                <a:solidFill>
                  <a:schemeClr val="tx1"/>
                </a:solidFill>
                <a:latin typeface="Arial" pitchFamily="-110" charset="0"/>
                <a:ea typeface="ＭＳ Ｐゴシック" pitchFamily="-110" charset="-128"/>
                <a:cs typeface="ＭＳ Ｐゴシック" pitchFamily="-110" charset="-128"/>
              </a:rPr>
              <a:t>Encryption</a:t>
            </a:r>
          </a:p>
          <a:p>
            <a:pPr lvl="1"/>
            <a:r>
              <a:rPr lang="en-US" altLang="zh-CN" dirty="0">
                <a:solidFill>
                  <a:schemeClr val="tx1"/>
                </a:solidFill>
                <a:latin typeface="Arial" pitchFamily="-110" charset="0"/>
                <a:ea typeface="ＭＳ Ｐゴシック" pitchFamily="-110" charset="-128"/>
                <a:cs typeface="ＭＳ Ｐゴシック" pitchFamily="-110" charset="-128"/>
              </a:rPr>
              <a:t>Business continuity and disaster recovery</a:t>
            </a:r>
          </a:p>
          <a:p>
            <a:pPr lvl="1"/>
            <a:r>
              <a:rPr lang="en-US" altLang="zh-CN" dirty="0">
                <a:solidFill>
                  <a:schemeClr val="tx1"/>
                </a:solidFill>
                <a:latin typeface="Arial" pitchFamily="-110" charset="0"/>
                <a:ea typeface="ＭＳ Ｐゴシック" pitchFamily="-110" charset="-128"/>
                <a:cs typeface="ＭＳ Ｐゴシック" pitchFamily="-110" charset="-128"/>
              </a:rPr>
              <a:t>Network security</a:t>
            </a:r>
            <a:endParaRPr lang="en-US" altLang="zh-CN" dirty="0"/>
          </a:p>
          <a:p>
            <a:pPr>
              <a:buClr>
                <a:schemeClr val="accent2"/>
              </a:buClr>
              <a:buSzPct val="180000"/>
            </a:pPr>
            <a:endParaRPr lang="en-US" dirty="0"/>
          </a:p>
          <a:p>
            <a:endParaRPr lang="en-US" dirty="0"/>
          </a:p>
        </p:txBody>
      </p:sp>
      <p:sp>
        <p:nvSpPr>
          <p:cNvPr id="4" name="灯片编号占位符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32</a:t>
            </a:fld>
            <a:endParaRPr lang="en-US" dirty="0">
              <a:solidFill>
                <a:prstClr val="white">
                  <a:lumMod val="65000"/>
                  <a:lumOff val="35000"/>
                </a:prstClr>
              </a:solidFill>
            </a:endParaRPr>
          </a:p>
        </p:txBody>
      </p:sp>
    </p:spTree>
    <p:extLst>
      <p:ext uri="{BB962C8B-B14F-4D97-AF65-F5344CB8AC3E}">
        <p14:creationId xmlns:p14="http://schemas.microsoft.com/office/powerpoint/2010/main" val="4285409263"/>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5.pdf"/>
          <p:cNvPicPr>
            <a:picLocks noChangeAspect="1"/>
          </p:cNvPicPr>
          <p:nvPr/>
        </p:nvPicPr>
        <p:blipFill rotWithShape="1">
          <a:blip r:embed="rId3">
            <a:extLst>
              <a:ext uri="{28A0092B-C50C-407E-A947-70E740481C1C}">
                <a14:useLocalDpi xmlns:a14="http://schemas.microsoft.com/office/drawing/2010/main" val="0"/>
              </a:ext>
            </a:extLst>
          </a:blip>
          <a:srcRect t="11481" b="5000"/>
          <a:stretch/>
        </p:blipFill>
        <p:spPr>
          <a:xfrm>
            <a:off x="1475656" y="0"/>
            <a:ext cx="6335144" cy="6847199"/>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33</a:t>
            </a:fld>
            <a:endParaRPr lang="en-US" dirty="0">
              <a:solidFill>
                <a:prstClr val="white">
                  <a:lumMod val="65000"/>
                  <a:lumOff val="35000"/>
                </a:prstClr>
              </a:solidFill>
            </a:endParaRPr>
          </a:p>
        </p:txBody>
      </p:sp>
    </p:spTree>
    <p:extLst>
      <p:ext uri="{BB962C8B-B14F-4D97-AF65-F5344CB8AC3E}">
        <p14:creationId xmlns:p14="http://schemas.microsoft.com/office/powerpoint/2010/main" val="3804138666"/>
      </p:ext>
    </p:extLst>
  </p:cSld>
  <p:clrMapOvr>
    <a:masterClrMapping/>
  </p:clrMapOvr>
  <p:transition spd="slow">
    <p:wipe dir="d"/>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652120" y="1484784"/>
            <a:ext cx="3240360" cy="5373216"/>
          </a:xfrm>
        </p:spPr>
        <p:txBody>
          <a:bodyPr>
            <a:normAutofit/>
          </a:bodyPr>
          <a:lstStyle/>
          <a:p>
            <a:pPr marL="342900" lvl="1" indent="-342900">
              <a:buFont typeface="Arial" pitchFamily="34" charset="0"/>
              <a:buChar char="•"/>
            </a:pPr>
            <a:r>
              <a:rPr lang="en-AU" sz="2400" dirty="0"/>
              <a:t>Database access control</a:t>
            </a:r>
          </a:p>
          <a:p>
            <a:pPr lvl="1"/>
            <a:r>
              <a:rPr lang="en-AU" sz="1700" dirty="0"/>
              <a:t>SQL-based access definition</a:t>
            </a:r>
          </a:p>
          <a:p>
            <a:pPr lvl="1"/>
            <a:r>
              <a:rPr lang="en-AU" sz="1700" dirty="0"/>
              <a:t>Cascading authorizations</a:t>
            </a:r>
          </a:p>
          <a:p>
            <a:pPr lvl="1"/>
            <a:r>
              <a:rPr lang="en-AU" sz="1700" dirty="0"/>
              <a:t>Role-based access control</a:t>
            </a:r>
          </a:p>
          <a:p>
            <a:pPr marL="342900" lvl="1" indent="-342900">
              <a:buFont typeface="Arial" pitchFamily="34" charset="0"/>
              <a:buChar char="•"/>
            </a:pPr>
            <a:r>
              <a:rPr lang="en-AU" sz="2400" dirty="0"/>
              <a:t>Database encryption</a:t>
            </a:r>
          </a:p>
          <a:p>
            <a:pPr marL="342900" lvl="1" indent="-342900">
              <a:buFont typeface="Arial" pitchFamily="34" charset="0"/>
              <a:buChar char="•"/>
            </a:pPr>
            <a:r>
              <a:rPr lang="en-AU" sz="2400" dirty="0"/>
              <a:t>Cloud computing</a:t>
            </a:r>
          </a:p>
          <a:p>
            <a:pPr lvl="1"/>
            <a:r>
              <a:rPr lang="en-AU" dirty="0"/>
              <a:t>SaaS, PaaS, IaaS</a:t>
            </a:r>
          </a:p>
          <a:p>
            <a:pPr marL="342900" lvl="1" indent="-342900">
              <a:buFont typeface="Arial" pitchFamily="34" charset="0"/>
              <a:buChar char="•"/>
            </a:pPr>
            <a:r>
              <a:rPr lang="en-US" altLang="zh-CN" sz="2400" dirty="0" err="1"/>
              <a:t>SECaaS</a:t>
            </a:r>
            <a:endParaRPr lang="en-AU" dirty="0"/>
          </a:p>
        </p:txBody>
      </p:sp>
      <p:sp>
        <p:nvSpPr>
          <p:cNvPr id="2" name="Content Placeholder 1"/>
          <p:cNvSpPr>
            <a:spLocks noGrp="1"/>
          </p:cNvSpPr>
          <p:nvPr>
            <p:ph sz="quarter" idx="13"/>
          </p:nvPr>
        </p:nvSpPr>
        <p:spPr>
          <a:xfrm>
            <a:off x="323528" y="1196752"/>
            <a:ext cx="3744416" cy="5661248"/>
          </a:xfrm>
        </p:spPr>
        <p:txBody>
          <a:bodyPr>
            <a:normAutofit/>
          </a:bodyPr>
          <a:lstStyle/>
          <a:p>
            <a:r>
              <a:rPr lang="en-US" dirty="0"/>
              <a:t>The need for database security</a:t>
            </a:r>
          </a:p>
          <a:p>
            <a:r>
              <a:rPr lang="en-US" dirty="0"/>
              <a:t>Database management systems</a:t>
            </a:r>
          </a:p>
          <a:p>
            <a:r>
              <a:rPr lang="en-US" dirty="0"/>
              <a:t>Relational databases</a:t>
            </a:r>
          </a:p>
          <a:p>
            <a:pPr lvl="1"/>
            <a:r>
              <a:rPr lang="en-US" dirty="0"/>
              <a:t>Elements of a relational database system</a:t>
            </a:r>
          </a:p>
          <a:p>
            <a:pPr lvl="1"/>
            <a:r>
              <a:rPr lang="en-US" dirty="0"/>
              <a:t>Structured Query Language</a:t>
            </a:r>
          </a:p>
          <a:p>
            <a:r>
              <a:rPr lang="en-US" dirty="0"/>
              <a:t>SQL injection attacks</a:t>
            </a:r>
          </a:p>
          <a:p>
            <a:pPr lvl="1"/>
            <a:r>
              <a:rPr lang="en-US" dirty="0"/>
              <a:t>A typical </a:t>
            </a:r>
            <a:r>
              <a:rPr lang="en-US" dirty="0" err="1"/>
              <a:t>SQLi</a:t>
            </a:r>
            <a:r>
              <a:rPr lang="en-US" dirty="0"/>
              <a:t> attack</a:t>
            </a:r>
          </a:p>
          <a:p>
            <a:pPr lvl="1"/>
            <a:r>
              <a:rPr lang="en-US" dirty="0"/>
              <a:t>The injection technique</a:t>
            </a:r>
          </a:p>
          <a:p>
            <a:pPr lvl="1"/>
            <a:r>
              <a:rPr lang="en-US" dirty="0" err="1"/>
              <a:t>SQLi</a:t>
            </a:r>
            <a:r>
              <a:rPr lang="en-US" dirty="0"/>
              <a:t> attack avenues and types</a:t>
            </a:r>
          </a:p>
          <a:p>
            <a:pPr lvl="1"/>
            <a:r>
              <a:rPr lang="en-US" dirty="0" err="1"/>
              <a:t>SQLi</a:t>
            </a:r>
            <a:r>
              <a:rPr lang="en-US" dirty="0"/>
              <a:t> countermeasures</a:t>
            </a:r>
          </a:p>
          <a:p>
            <a:r>
              <a:rPr lang="en-US" dirty="0"/>
              <a:t>Inference attacks</a:t>
            </a: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923928" y="2564904"/>
            <a:ext cx="1872208" cy="1604244"/>
          </a:xfrm>
          <a:prstGeom prst="round1Rect">
            <a:avLst/>
          </a:prstGeom>
          <a:effectLst>
            <a:softEdge rad="127000"/>
          </a:effectLst>
        </p:spPr>
      </p:pic>
      <p:sp>
        <p:nvSpPr>
          <p:cNvPr id="3" name="灯片编号占位符 2"/>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34</a:t>
            </a:fld>
            <a:endParaRPr lang="en-US" dirty="0">
              <a:solidFill>
                <a:prstClr val="white">
                  <a:lumMod val="65000"/>
                  <a:lumOff val="35000"/>
                </a:prstClr>
              </a:solidFill>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p:blipFill rotWithShape="1">
          <a:blip r:embed="rId3">
            <a:extLst>
              <a:ext uri="{28A0092B-C50C-407E-A947-70E740481C1C}">
                <a14:useLocalDpi xmlns:a14="http://schemas.microsoft.com/office/drawing/2010/main" val="0"/>
              </a:ext>
            </a:extLst>
          </a:blip>
          <a:srcRect t="6779" r="2663" b="10046"/>
          <a:stretch/>
        </p:blipFill>
        <p:spPr>
          <a:xfrm>
            <a:off x="1691680" y="0"/>
            <a:ext cx="6204000" cy="6860573"/>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4</a:t>
            </a:fld>
            <a:endParaRPr lang="en-US" dirty="0">
              <a:solidFill>
                <a:prstClr val="white">
                  <a:lumMod val="65000"/>
                  <a:lumOff val="35000"/>
                </a:prstClr>
              </a:solidFill>
            </a:endParaRPr>
          </a:p>
        </p:txBody>
      </p:sp>
    </p:spTree>
  </p:cSld>
  <p:clrMapOvr>
    <a:masterClrMapping/>
  </p:clrMapOvr>
  <p:transition spd="slow">
    <p:pull dir="l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idx="4294967295"/>
          </p:nvPr>
        </p:nvSpPr>
        <p:spPr>
          <a:xfrm>
            <a:off x="304800" y="0"/>
            <a:ext cx="8229600" cy="1600200"/>
          </a:xfrm>
        </p:spPr>
        <p:txBody>
          <a:bodyPr/>
          <a:lstStyle/>
          <a:p>
            <a:pPr eaLnBrk="1" fontAlgn="auto" hangingPunct="1">
              <a:spcAft>
                <a:spcPts val="0"/>
              </a:spcAft>
              <a:defRPr/>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Relational Database Elements</a:t>
            </a:r>
          </a:p>
        </p:txBody>
      </p:sp>
      <p:graphicFrame>
        <p:nvGraphicFramePr>
          <p:cNvPr id="4" name="Diagram 3"/>
          <p:cNvGraphicFramePr/>
          <p:nvPr>
            <p:extLst>
              <p:ext uri="{D42A27DB-BD31-4B8C-83A1-F6EECF244321}">
                <p14:modId xmlns:p14="http://schemas.microsoft.com/office/powerpoint/2010/main" val="2618289851"/>
              </p:ext>
            </p:extLst>
          </p:nvPr>
        </p:nvGraphicFramePr>
        <p:xfrm>
          <a:off x="315309" y="1581807"/>
          <a:ext cx="8789943" cy="3359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5</a:t>
            </a:fld>
            <a:endParaRPr lang="en-US" dirty="0">
              <a:solidFill>
                <a:prstClr val="white">
                  <a:lumMod val="65000"/>
                  <a:lumOff val="35000"/>
                </a:prstClr>
              </a:solidFill>
            </a:endParaRPr>
          </a:p>
        </p:txBody>
      </p:sp>
      <p:pic>
        <p:nvPicPr>
          <p:cNvPr id="9" name="Picture 3">
            <a:extLst>
              <a:ext uri="{FF2B5EF4-FFF2-40B4-BE49-F238E27FC236}">
                <a16:creationId xmlns:a16="http://schemas.microsoft.com/office/drawing/2014/main" id="{CF335AD3-C794-4308-9BAA-47A70685E4F6}"/>
              </a:ext>
            </a:extLst>
          </p:cNvPr>
          <p:cNvPicPr>
            <a:picLocks noChangeAspect="1"/>
          </p:cNvPicPr>
          <p:nvPr/>
        </p:nvPicPr>
        <p:blipFill rotWithShape="1">
          <a:blip r:embed="rId8"/>
          <a:srcRect l="20228" r="20308" b="13892"/>
          <a:stretch/>
        </p:blipFill>
        <p:spPr>
          <a:xfrm>
            <a:off x="1475656" y="4767506"/>
            <a:ext cx="6732704" cy="1953969"/>
          </a:xfrm>
          <a:prstGeom prst="rect">
            <a:avLst/>
          </a:prstGeom>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p:blipFill rotWithShape="1">
          <a:blip r:embed="rId3">
            <a:extLst>
              <a:ext uri="{28A0092B-C50C-407E-A947-70E740481C1C}">
                <a14:useLocalDpi xmlns:a14="http://schemas.microsoft.com/office/drawing/2010/main" val="0"/>
              </a:ext>
            </a:extLst>
          </a:blip>
          <a:srcRect l="4793" t="14259" r="4619" b="16482"/>
          <a:stretch/>
        </p:blipFill>
        <p:spPr>
          <a:xfrm>
            <a:off x="1403648" y="188640"/>
            <a:ext cx="6550032" cy="6480720"/>
          </a:xfrm>
          <a:prstGeom prst="rect">
            <a:avLst/>
          </a:prstGeom>
          <a:solidFill>
            <a:schemeClr val="tx1"/>
          </a:solidFill>
        </p:spPr>
      </p:pic>
      <p:sp>
        <p:nvSpPr>
          <p:cNvPr id="3" name="灯片编号占位符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6</a:t>
            </a:fld>
            <a:endParaRPr lang="en-US" dirty="0">
              <a:solidFill>
                <a:prstClr val="white">
                  <a:lumMod val="65000"/>
                  <a:lumOff val="35000"/>
                </a:prstClr>
              </a:solidFill>
            </a:endParaRPr>
          </a:p>
        </p:txBody>
      </p:sp>
    </p:spTree>
  </p:cSld>
  <p:clrMapOvr>
    <a:masterClrMapping/>
  </p:clrMapOvr>
  <p:transition spd="slow">
    <p:pull dir="l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0" y="260649"/>
            <a:ext cx="9144000" cy="1152128"/>
          </a:xfrm>
        </p:spPr>
        <p:txBody>
          <a:bodyPr wrap="square" numCol="1" anchorCtr="0" compatLnSpc="1">
            <a:prstTxWarp prst="textNoShape">
              <a:avLst/>
            </a:prstTxWarp>
            <a:noAutofit/>
          </a:bodyPr>
          <a:lstStyle/>
          <a:p>
            <a:pPr eaLnBrk="1" hangingPunct="1"/>
            <a:r>
              <a:rPr lang="en-US" sz="4800" dirty="0"/>
              <a:t>Structured Query Language </a:t>
            </a:r>
            <a:br>
              <a:rPr lang="en-US" sz="4800" dirty="0"/>
            </a:br>
            <a:r>
              <a:rPr lang="en-US" sz="4800" dirty="0"/>
              <a:t>(SQL)</a:t>
            </a:r>
          </a:p>
        </p:txBody>
      </p:sp>
      <p:sp>
        <p:nvSpPr>
          <p:cNvPr id="217091" name="Rectangle 3"/>
          <p:cNvSpPr>
            <a:spLocks noGrp="1" noChangeArrowheads="1"/>
          </p:cNvSpPr>
          <p:nvPr>
            <p:ph idx="1"/>
          </p:nvPr>
        </p:nvSpPr>
        <p:spPr>
          <a:xfrm>
            <a:off x="381000" y="1447800"/>
            <a:ext cx="8305800" cy="5410200"/>
          </a:xfrm>
        </p:spPr>
        <p:txBody>
          <a:bodyPr wrap="square" numCol="1" anchor="t" anchorCtr="0" compatLnSpc="1">
            <a:prstTxWarp prst="textNoShape">
              <a:avLst/>
            </a:prstTxWarp>
            <a:normAutofit/>
          </a:bodyPr>
          <a:lstStyle/>
          <a:p>
            <a:pPr marL="342900" lvl="1" indent="-342900" eaLnBrk="1" hangingPunct="1">
              <a:spcBef>
                <a:spcPts val="2000"/>
              </a:spcBef>
              <a:buClr>
                <a:schemeClr val="accent2"/>
              </a:buClr>
              <a:buFont typeface="Wingdings" pitchFamily="-110" charset="2"/>
              <a:buChar char=""/>
              <a:defRPr/>
            </a:pPr>
            <a:r>
              <a:rPr lang="en-US" sz="2400" dirty="0"/>
              <a:t>Standardized language to define schema, manipulate, and query data in a relational database. </a:t>
            </a:r>
          </a:p>
          <a:p>
            <a:pPr marL="342900" lvl="1" indent="-342900" eaLnBrk="1" hangingPunct="1">
              <a:spcBef>
                <a:spcPts val="2000"/>
              </a:spcBef>
              <a:buClr>
                <a:schemeClr val="accent2"/>
              </a:buClr>
              <a:buFont typeface="Wingdings" pitchFamily="-110" charset="2"/>
              <a:buChar char=""/>
              <a:defRPr/>
            </a:pPr>
            <a:r>
              <a:rPr lang="en-US" sz="2400" dirty="0"/>
              <a:t>Operations include: create, select, insert, update, join, delete…</a:t>
            </a:r>
          </a:p>
          <a:p>
            <a:pPr marL="342900" lvl="1" indent="-342900" eaLnBrk="1" hangingPunct="1">
              <a:spcBef>
                <a:spcPts val="2000"/>
              </a:spcBef>
              <a:buClr>
                <a:schemeClr val="accent2"/>
              </a:buClr>
              <a:buFont typeface="Wingdings" pitchFamily="-110" charset="2"/>
              <a:buChar char=""/>
              <a:defRPr/>
            </a:pPr>
            <a:r>
              <a:rPr lang="en-US" sz="2400" dirty="0"/>
              <a:t>Example: SELECT * FROM EMLPOYEE WHERE DID=‘15’</a:t>
            </a:r>
          </a:p>
          <a:p>
            <a:pPr marL="742950" lvl="2" indent="-342900">
              <a:spcBef>
                <a:spcPts val="2000"/>
              </a:spcBef>
              <a:buClr>
                <a:schemeClr val="accent2"/>
              </a:buClr>
              <a:buFont typeface="Wingdings" pitchFamily="-110" charset="2"/>
              <a:buChar char=""/>
              <a:defRPr/>
            </a:pPr>
            <a:r>
              <a:rPr lang="en-US" altLang="zh-CN" sz="2400" dirty="0"/>
              <a:t>return all tuples in EMPLOYEE table with attribute DID=‘15’</a:t>
            </a:r>
          </a:p>
        </p:txBody>
      </p:sp>
      <p:sp>
        <p:nvSpPr>
          <p:cNvPr id="2" name="灯片编号占位符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7</a:t>
            </a:fld>
            <a:endParaRPr lang="en-US" dirty="0">
              <a:solidFill>
                <a:prstClr val="white">
                  <a:lumMod val="65000"/>
                  <a:lumOff val="35000"/>
                </a:prstClr>
              </a:solidFill>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 Attacks (</a:t>
            </a:r>
            <a:r>
              <a:rPr lang="en-US" dirty="0" err="1"/>
              <a:t>SQLi</a:t>
            </a:r>
            <a:r>
              <a:rPr lang="en-US" dirty="0"/>
              <a:t>)</a:t>
            </a:r>
          </a:p>
        </p:txBody>
      </p:sp>
      <p:sp>
        <p:nvSpPr>
          <p:cNvPr id="3" name="Content Placeholder 2"/>
          <p:cNvSpPr>
            <a:spLocks noGrp="1"/>
          </p:cNvSpPr>
          <p:nvPr>
            <p:ph sz="half" idx="2"/>
          </p:nvPr>
        </p:nvSpPr>
        <p:spPr>
          <a:xfrm>
            <a:off x="304800" y="1905000"/>
            <a:ext cx="4038600" cy="4525963"/>
          </a:xfrm>
        </p:spPr>
        <p:txBody>
          <a:bodyPr>
            <a:normAutofit lnSpcReduction="10000"/>
          </a:bodyPr>
          <a:lstStyle/>
          <a:p>
            <a:pPr>
              <a:buClr>
                <a:schemeClr val="accent1"/>
              </a:buClr>
              <a:buSzPct val="180000"/>
            </a:pPr>
            <a:r>
              <a:rPr lang="en-US" altLang="zh-CN" dirty="0"/>
              <a:t>Sends malicious SQL commands to the database</a:t>
            </a:r>
          </a:p>
          <a:p>
            <a:pPr>
              <a:buClr>
                <a:schemeClr val="accent1"/>
              </a:buClr>
              <a:buSzPct val="180000"/>
            </a:pPr>
            <a:endParaRPr lang="en-US" dirty="0"/>
          </a:p>
          <a:p>
            <a:pPr>
              <a:buClr>
                <a:schemeClr val="accent1"/>
              </a:buClr>
              <a:buSzPct val="180000"/>
            </a:pPr>
            <a:r>
              <a:rPr lang="en-US" dirty="0"/>
              <a:t>One of the most prevalent and dangerous network-based security threats</a:t>
            </a:r>
          </a:p>
          <a:p>
            <a:pPr>
              <a:buClr>
                <a:schemeClr val="accent1"/>
              </a:buClr>
              <a:buSzPct val="180000"/>
            </a:pPr>
            <a:endParaRPr lang="en-US" dirty="0"/>
          </a:p>
          <a:p>
            <a:pPr>
              <a:buClr>
                <a:schemeClr val="accent1"/>
              </a:buClr>
              <a:buSzPct val="180000"/>
            </a:pPr>
            <a:r>
              <a:rPr lang="en-US" dirty="0"/>
              <a:t>Designed to exploit the nature of Web application pages</a:t>
            </a:r>
          </a:p>
          <a:p>
            <a:pPr>
              <a:buClr>
                <a:schemeClr val="accent1"/>
              </a:buClr>
              <a:buSzPct val="180000"/>
            </a:pPr>
            <a:endParaRPr lang="en-US" dirty="0"/>
          </a:p>
          <a:p>
            <a:pPr>
              <a:buNone/>
            </a:pPr>
            <a:endParaRPr lang="en-US" dirty="0"/>
          </a:p>
          <a:p>
            <a:endParaRPr lang="en-US" dirty="0"/>
          </a:p>
        </p:txBody>
      </p:sp>
      <p:sp>
        <p:nvSpPr>
          <p:cNvPr id="4" name="Content Placeholder 3"/>
          <p:cNvSpPr>
            <a:spLocks noGrp="1"/>
          </p:cNvSpPr>
          <p:nvPr>
            <p:ph sz="quarter" idx="13"/>
          </p:nvPr>
        </p:nvSpPr>
        <p:spPr>
          <a:xfrm>
            <a:off x="4800600" y="1981200"/>
            <a:ext cx="4041648" cy="4526280"/>
          </a:xfrm>
        </p:spPr>
        <p:txBody>
          <a:bodyPr>
            <a:normAutofit/>
          </a:bodyPr>
          <a:lstStyle/>
          <a:p>
            <a:pPr>
              <a:buClr>
                <a:schemeClr val="accent1"/>
              </a:buClr>
              <a:buSzPct val="180000"/>
            </a:pPr>
            <a:r>
              <a:rPr lang="en-US" dirty="0"/>
              <a:t>Most common attack goal is bulk extraction of data</a:t>
            </a:r>
          </a:p>
          <a:p>
            <a:pPr>
              <a:buClr>
                <a:schemeClr val="accent1"/>
              </a:buClr>
              <a:buSzPct val="180000"/>
            </a:pPr>
            <a:endParaRPr lang="en-US" dirty="0"/>
          </a:p>
          <a:p>
            <a:pPr>
              <a:buClr>
                <a:schemeClr val="accent1"/>
              </a:buClr>
              <a:buSzPct val="180000"/>
            </a:pPr>
            <a:r>
              <a:rPr lang="en-US" altLang="zh-CN" dirty="0"/>
              <a:t>C</a:t>
            </a:r>
            <a:r>
              <a:rPr lang="en-US" dirty="0"/>
              <a:t>an also </a:t>
            </a:r>
          </a:p>
          <a:p>
            <a:pPr lvl="1">
              <a:buSzPct val="100000"/>
            </a:pPr>
            <a:r>
              <a:rPr lang="en-US" sz="1800" dirty="0"/>
              <a:t>Modify or delete data</a:t>
            </a:r>
          </a:p>
          <a:p>
            <a:pPr lvl="1">
              <a:buSzPct val="100000"/>
            </a:pPr>
            <a:r>
              <a:rPr lang="en-US" sz="1800" dirty="0"/>
              <a:t>Execute arbitrary operating system commands</a:t>
            </a:r>
          </a:p>
        </p:txBody>
      </p:sp>
      <p:sp>
        <p:nvSpPr>
          <p:cNvPr id="5" name="灯片编号占位符 4"/>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8</a:t>
            </a:fld>
            <a:endParaRPr lang="en-US" dirty="0">
              <a:solidFill>
                <a:prstClr val="white">
                  <a:lumMod val="65000"/>
                  <a:lumOff val="35000"/>
                </a:prstClr>
              </a:solidFill>
            </a:endParaRPr>
          </a:p>
        </p:txBody>
      </p:sp>
    </p:spTree>
    <p:extLst>
      <p:ext uri="{BB962C8B-B14F-4D97-AF65-F5344CB8AC3E}">
        <p14:creationId xmlns:p14="http://schemas.microsoft.com/office/powerpoint/2010/main" val="1197363386"/>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9</a:t>
            </a:fld>
            <a:endParaRPr lang="en-US" dirty="0">
              <a:solidFill>
                <a:prstClr val="white">
                  <a:lumMod val="65000"/>
                  <a:lumOff val="35000"/>
                </a:prstClr>
              </a:solidFill>
            </a:endParaRPr>
          </a:p>
        </p:txBody>
      </p:sp>
      <p:sp>
        <p:nvSpPr>
          <p:cNvPr id="6" name="内容占位符 2"/>
          <p:cNvSpPr>
            <a:spLocks noGrp="1"/>
          </p:cNvSpPr>
          <p:nvPr>
            <p:ph idx="1"/>
          </p:nvPr>
        </p:nvSpPr>
        <p:spPr>
          <a:xfrm>
            <a:off x="65161" y="3576520"/>
            <a:ext cx="9187359" cy="3288971"/>
          </a:xfrm>
        </p:spPr>
        <p:txBody>
          <a:bodyPr>
            <a:normAutofit fontScale="92500" lnSpcReduction="20000"/>
          </a:bodyPr>
          <a:lstStyle/>
          <a:p>
            <a:r>
              <a:rPr lang="en-US" altLang="zh-CN" sz="2400" dirty="0">
                <a:solidFill>
                  <a:schemeClr val="tx1"/>
                </a:solidFill>
                <a:latin typeface="Arial" pitchFamily="-110" charset="0"/>
                <a:ea typeface="ＭＳ Ｐゴシック" pitchFamily="-110" charset="-128"/>
                <a:cs typeface="ＭＳ Ｐゴシック" pitchFamily="-110" charset="-128"/>
              </a:rPr>
              <a:t>This query works fine if the input $name = Bob</a:t>
            </a:r>
            <a:r>
              <a:rPr lang="zh-CN" altLang="en-US" sz="2400" dirty="0">
                <a:solidFill>
                  <a:schemeClr val="tx1"/>
                </a:solidFill>
                <a:latin typeface="Arial" pitchFamily="-110" charset="0"/>
                <a:ea typeface="ＭＳ Ｐゴシック" pitchFamily="-110" charset="-128"/>
                <a:cs typeface="ＭＳ Ｐゴシック" pitchFamily="-110" charset="-128"/>
              </a:rPr>
              <a:t>； </a:t>
            </a:r>
            <a:r>
              <a:rPr lang="en-US" altLang="zh-CN" sz="2400" dirty="0">
                <a:solidFill>
                  <a:schemeClr val="tx1"/>
                </a:solidFill>
                <a:latin typeface="Arial" pitchFamily="-110" charset="0"/>
                <a:ea typeface="ＭＳ Ｐゴシック" pitchFamily="-110" charset="-128"/>
                <a:cs typeface="ＭＳ Ｐゴシック" pitchFamily="-110" charset="-128"/>
              </a:rPr>
              <a:t>but if the input is $name = Bob'; drop table suppliers, then the query becomes </a:t>
            </a:r>
          </a:p>
          <a:p>
            <a:pPr lvl="1"/>
            <a:r>
              <a:rPr lang="en-US" altLang="zh-CN" sz="1600" dirty="0">
                <a:solidFill>
                  <a:schemeClr val="tx1"/>
                </a:solidFill>
                <a:latin typeface="Arial" pitchFamily="-110" charset="0"/>
                <a:ea typeface="ＭＳ Ｐゴシック" pitchFamily="-110" charset="-128"/>
                <a:cs typeface="ＭＳ Ｐゴシック" pitchFamily="-110" charset="-128"/>
              </a:rPr>
              <a:t>SELECT * FROM suppliers WHERE name = ‘Bob‘; drop table suppliers;</a:t>
            </a:r>
          </a:p>
          <a:p>
            <a:pPr lvl="1"/>
            <a:r>
              <a:rPr lang="en-US" altLang="zh-CN" sz="1600" dirty="0">
                <a:solidFill>
                  <a:schemeClr val="tx1"/>
                </a:solidFill>
                <a:latin typeface="Arial" pitchFamily="-110" charset="0"/>
                <a:ea typeface="ＭＳ Ｐゴシック" pitchFamily="-110" charset="-128"/>
                <a:cs typeface="ＭＳ Ｐゴシック" pitchFamily="-110" charset="-128"/>
              </a:rPr>
              <a:t>The database views this line as 2 separate SQL statements: first select all entries with name Bob, then delete the entire supplier table.</a:t>
            </a:r>
          </a:p>
          <a:p>
            <a:r>
              <a:rPr lang="en-US" altLang="zh-CN" sz="2400" dirty="0" err="1">
                <a:solidFill>
                  <a:schemeClr val="tx1"/>
                </a:solidFill>
                <a:latin typeface="Arial" pitchFamily="-110" charset="0"/>
                <a:ea typeface="ＭＳ Ｐゴシック" pitchFamily="-110" charset="-128"/>
                <a:cs typeface="ＭＳ Ｐゴシック" pitchFamily="-110" charset="-128"/>
              </a:rPr>
              <a:t>mysql_real_escape_string</a:t>
            </a:r>
            <a:r>
              <a:rPr lang="en-US" altLang="zh-CN" sz="2400" dirty="0">
                <a:solidFill>
                  <a:schemeClr val="tx1"/>
                </a:solidFill>
                <a:latin typeface="Arial" pitchFamily="-110" charset="0"/>
                <a:ea typeface="ＭＳ Ｐゴシック" pitchFamily="-110" charset="-128"/>
                <a:cs typeface="ＭＳ Ｐゴシック" pitchFamily="-110" charset="-128"/>
              </a:rPr>
              <a:t>() prepends backslashes to the some special characters, including \n, \r, \, ', " </a:t>
            </a:r>
          </a:p>
          <a:p>
            <a:pPr lvl="1"/>
            <a:r>
              <a:rPr lang="en-US" altLang="zh-CN" sz="1600" dirty="0">
                <a:solidFill>
                  <a:schemeClr val="tx1"/>
                </a:solidFill>
                <a:latin typeface="Arial" pitchFamily="-110" charset="0"/>
                <a:ea typeface="ＭＳ Ｐゴシック" pitchFamily="-110" charset="-128"/>
                <a:cs typeface="ＭＳ Ｐゴシック" pitchFamily="-110" charset="-128"/>
              </a:rPr>
              <a:t>Query becomes SELECT * FROM suppliers WHERE name = ‘Bob\‘\; drop table suppliers’</a:t>
            </a:r>
          </a:p>
          <a:p>
            <a:pPr lvl="1"/>
            <a:r>
              <a:rPr lang="en-US" altLang="zh-CN" sz="1600" dirty="0">
                <a:solidFill>
                  <a:schemeClr val="tx1"/>
                </a:solidFill>
                <a:latin typeface="Arial" pitchFamily="-110" charset="0"/>
                <a:ea typeface="ＭＳ Ｐゴシック" pitchFamily="-110" charset="-128"/>
                <a:cs typeface="ＭＳ Ｐゴシック" pitchFamily="-110" charset="-128"/>
              </a:rPr>
              <a:t>It looks for a database entry with name matching “Bob’; drop table suppliers”, and returns null.</a:t>
            </a:r>
          </a:p>
          <a:p>
            <a:r>
              <a:rPr lang="en-US" altLang="zh-CN" sz="2400" dirty="0">
                <a:solidFill>
                  <a:schemeClr val="tx1"/>
                </a:solidFill>
                <a:latin typeface="Arial" pitchFamily="-110" charset="0"/>
                <a:ea typeface="ＭＳ Ｐゴシック" pitchFamily="-110" charset="-128"/>
                <a:cs typeface="ＭＳ Ｐゴシック" pitchFamily="-110" charset="-128"/>
              </a:rPr>
              <a:t>Or, perform input validation:</a:t>
            </a:r>
          </a:p>
          <a:p>
            <a:pPr lvl="1"/>
            <a:r>
              <a:rPr lang="en-US" altLang="zh-CN" sz="1600" dirty="0">
                <a:solidFill>
                  <a:schemeClr val="tx1"/>
                </a:solidFill>
                <a:latin typeface="Arial" pitchFamily="-110" charset="0"/>
                <a:ea typeface="ＭＳ Ｐゴシック" pitchFamily="-110" charset="-128"/>
                <a:cs typeface="ＭＳ Ｐゴシック" pitchFamily="-110" charset="-128"/>
              </a:rPr>
              <a:t>die "The specified name contains illegal characters!“ unless ($name =~ /^\w+$/)</a:t>
            </a:r>
          </a:p>
          <a:p>
            <a:pPr lvl="1"/>
            <a:r>
              <a:rPr lang="en-US" altLang="zh-CN" sz="1600" dirty="0">
                <a:solidFill>
                  <a:schemeClr val="tx1"/>
                </a:solidFill>
                <a:latin typeface="Arial" pitchFamily="-110" charset="0"/>
                <a:ea typeface="ＭＳ Ｐゴシック" pitchFamily="-110" charset="-128"/>
                <a:cs typeface="ＭＳ Ｐゴシック" pitchFamily="-110" charset="-128"/>
              </a:rPr>
              <a:t>But this does not handle the name O’Connor</a:t>
            </a:r>
          </a:p>
        </p:txBody>
      </p:sp>
      <p:pic>
        <p:nvPicPr>
          <p:cNvPr id="3" name="图片 2">
            <a:extLst>
              <a:ext uri="{FF2B5EF4-FFF2-40B4-BE49-F238E27FC236}">
                <a16:creationId xmlns:a16="http://schemas.microsoft.com/office/drawing/2014/main" id="{8326C0EE-C45D-4E2B-82FF-747B59968173}"/>
              </a:ext>
            </a:extLst>
          </p:cNvPr>
          <p:cNvPicPr>
            <a:picLocks noChangeAspect="1"/>
          </p:cNvPicPr>
          <p:nvPr/>
        </p:nvPicPr>
        <p:blipFill>
          <a:blip r:embed="rId3"/>
          <a:stretch>
            <a:fillRect/>
          </a:stretch>
        </p:blipFill>
        <p:spPr>
          <a:xfrm>
            <a:off x="827584" y="120137"/>
            <a:ext cx="7796439" cy="3456384"/>
          </a:xfrm>
          <a:prstGeom prst="rect">
            <a:avLst/>
          </a:prstGeom>
        </p:spPr>
      </p:pic>
    </p:spTree>
    <p:extLst>
      <p:ext uri="{BB962C8B-B14F-4D97-AF65-F5344CB8AC3E}">
        <p14:creationId xmlns:p14="http://schemas.microsoft.com/office/powerpoint/2010/main" val="2572616495"/>
      </p:ext>
    </p:extLst>
  </p:cSld>
  <p:clrMapOvr>
    <a:masterClrMapping/>
  </p:clrMapOvr>
  <p:transition>
    <p:wipe dir="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27827</TotalTime>
  <Words>11444</Words>
  <Application>Microsoft Office PowerPoint</Application>
  <PresentationFormat>全屏显示(4:3)</PresentationFormat>
  <Paragraphs>1139</Paragraphs>
  <Slides>34</Slides>
  <Notes>30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34</vt:i4>
      </vt:variant>
    </vt:vector>
  </HeadingPairs>
  <TitlesOfParts>
    <vt:vector size="41" baseType="lpstr">
      <vt:lpstr>Arial</vt:lpstr>
      <vt:lpstr>Century Gothic</vt:lpstr>
      <vt:lpstr>Courier New</vt:lpstr>
      <vt:lpstr>Palatino Linotype</vt:lpstr>
      <vt:lpstr>Times New Roman</vt:lpstr>
      <vt:lpstr>Wingdings</vt:lpstr>
      <vt:lpstr>Executive</vt:lpstr>
      <vt:lpstr>Chapter 5</vt:lpstr>
      <vt:lpstr>Databases</vt:lpstr>
      <vt:lpstr>Relational Databases</vt:lpstr>
      <vt:lpstr>PowerPoint 演示文稿</vt:lpstr>
      <vt:lpstr>Relational Database Elements</vt:lpstr>
      <vt:lpstr>PowerPoint 演示文稿</vt:lpstr>
      <vt:lpstr>Structured Query Language  (SQL)</vt:lpstr>
      <vt:lpstr>SQL Injection Attacks (SQLi)</vt:lpstr>
      <vt:lpstr>PowerPoint 演示文稿</vt:lpstr>
      <vt:lpstr>SQLi is Application-Level Attack</vt:lpstr>
      <vt:lpstr>SQLi Countermeasures</vt:lpstr>
      <vt:lpstr>Database Access Control</vt:lpstr>
      <vt:lpstr>SQL Access Controls</vt:lpstr>
      <vt:lpstr>PowerPoint 演示文稿</vt:lpstr>
      <vt:lpstr>Quiz: </vt:lpstr>
      <vt:lpstr>Role-Based Access Control  (RBAC)</vt:lpstr>
      <vt:lpstr>PowerPoint 演示文稿</vt:lpstr>
      <vt:lpstr>Inference Attack Examples</vt:lpstr>
      <vt:lpstr>PowerPoint 演示文稿</vt:lpstr>
      <vt:lpstr>Solution</vt:lpstr>
      <vt:lpstr>Inference Detection</vt:lpstr>
      <vt:lpstr>Inference Detection</vt:lpstr>
      <vt:lpstr>Database Encryption</vt:lpstr>
      <vt:lpstr>PowerPoint 演示文稿</vt:lpstr>
      <vt:lpstr>Cloud Computing</vt:lpstr>
      <vt:lpstr>PowerPoint 演示文稿</vt:lpstr>
      <vt:lpstr>PowerPoint 演示文稿</vt:lpstr>
      <vt:lpstr>PowerPoint 演示文稿</vt:lpstr>
      <vt:lpstr>PowerPoint 演示文稿</vt:lpstr>
      <vt:lpstr>NIST Deployment Models</vt:lpstr>
      <vt:lpstr>Cloud Security</vt:lpstr>
      <vt:lpstr>Cloud Security  as a Service</vt:lpstr>
      <vt:lpstr>PowerPoint 演示文稿</vt:lpstr>
      <vt:lpstr>Summary</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5 Lecture Overheads</dc:subject>
  <dc:creator>Dr Lawrie Brown</dc:creator>
  <cp:keywords/>
  <dc:description/>
  <cp:lastModifiedBy>Zonghua Gu</cp:lastModifiedBy>
  <cp:revision>201</cp:revision>
  <dcterms:created xsi:type="dcterms:W3CDTF">2014-08-18T18:16:43Z</dcterms:created>
  <dcterms:modified xsi:type="dcterms:W3CDTF">2019-05-21T05:18:41Z</dcterms:modified>
  <cp:category/>
</cp:coreProperties>
</file>